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66" r:id="rId3"/>
    <p:sldId id="267" r:id="rId4"/>
    <p:sldId id="277" r:id="rId5"/>
    <p:sldId id="299" r:id="rId6"/>
    <p:sldId id="268" r:id="rId7"/>
    <p:sldId id="269" r:id="rId8"/>
    <p:sldId id="270" r:id="rId9"/>
    <p:sldId id="272" r:id="rId10"/>
    <p:sldId id="280" r:id="rId11"/>
    <p:sldId id="292" r:id="rId12"/>
    <p:sldId id="293" r:id="rId13"/>
    <p:sldId id="295" r:id="rId14"/>
    <p:sldId id="294" r:id="rId15"/>
    <p:sldId id="297" r:id="rId16"/>
    <p:sldId id="298" r:id="rId17"/>
    <p:sldId id="282" r:id="rId18"/>
    <p:sldId id="283" r:id="rId19"/>
    <p:sldId id="284" r:id="rId20"/>
    <p:sldId id="286" r:id="rId21"/>
    <p:sldId id="287" r:id="rId22"/>
    <p:sldId id="288" r:id="rId23"/>
    <p:sldId id="285" r:id="rId24"/>
    <p:sldId id="289" r:id="rId25"/>
    <p:sldId id="296" r:id="rId26"/>
    <p:sldId id="290" r:id="rId27"/>
    <p:sldId id="291" r:id="rId28"/>
    <p:sldId id="300" r:id="rId29"/>
    <p:sldId id="275" r:id="rId3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AB"/>
    <a:srgbClr val="00AE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5" autoAdjust="0"/>
  </p:normalViewPr>
  <p:slideViewPr>
    <p:cSldViewPr>
      <p:cViewPr varScale="1">
        <p:scale>
          <a:sx n="81" d="100"/>
          <a:sy n="81" d="100"/>
        </p:scale>
        <p:origin x="96" y="5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4" d="100"/>
          <a:sy n="74" d="100"/>
        </p:scale>
        <p:origin x="-212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3FD934CC-B36F-449B-ABF5-CCAC48AFC394}" type="datetimeFigureOut">
              <a:rPr lang="en-IE" smtClean="0"/>
              <a:t>18/11/2015</a:t>
            </a:fld>
            <a:endParaRPr lang="en-IE" dirty="0"/>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5D238784-4756-4F05-91EF-85354FBC8C5E}" type="slidenum">
              <a:rPr lang="en-IE" smtClean="0"/>
              <a:t>‹#›</a:t>
            </a:fld>
            <a:endParaRPr lang="en-IE" dirty="0"/>
          </a:p>
        </p:txBody>
      </p:sp>
    </p:spTree>
    <p:extLst>
      <p:ext uri="{BB962C8B-B14F-4D97-AF65-F5344CB8AC3E}">
        <p14:creationId xmlns:p14="http://schemas.microsoft.com/office/powerpoint/2010/main" val="1718137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D69ADB28-725D-42D2-920E-76E131588C75}" type="datetimeFigureOut">
              <a:rPr lang="en-IE" smtClean="0"/>
              <a:t>18/11/2015</a:t>
            </a:fld>
            <a:endParaRPr lang="en-IE"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D5B5E487-4515-41BD-9D66-583772921F61}" type="slidenum">
              <a:rPr lang="en-IE" smtClean="0"/>
              <a:t>‹#›</a:t>
            </a:fld>
            <a:endParaRPr lang="en-IE" dirty="0"/>
          </a:p>
        </p:txBody>
      </p:sp>
    </p:spTree>
    <p:extLst>
      <p:ext uri="{BB962C8B-B14F-4D97-AF65-F5344CB8AC3E}">
        <p14:creationId xmlns:p14="http://schemas.microsoft.com/office/powerpoint/2010/main" val="200122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D5B5E487-4515-41BD-9D66-583772921F61}" type="slidenum">
              <a:rPr lang="en-IE" smtClean="0"/>
              <a:t>1</a:t>
            </a:fld>
            <a:endParaRPr lang="en-IE" dirty="0"/>
          </a:p>
        </p:txBody>
      </p:sp>
    </p:spTree>
    <p:extLst>
      <p:ext uri="{BB962C8B-B14F-4D97-AF65-F5344CB8AC3E}">
        <p14:creationId xmlns:p14="http://schemas.microsoft.com/office/powerpoint/2010/main" val="1024031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IE"/>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231948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182239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260771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IE"/>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2751030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23218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IE"/>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3080830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8" name="Footer Placeholder 7"/>
          <p:cNvSpPr>
            <a:spLocks noGrp="1"/>
          </p:cNvSpPr>
          <p:nvPr>
            <p:ph type="ftr" sz="quarter" idx="11"/>
          </p:nvPr>
        </p:nvSpPr>
        <p:spPr/>
        <p:txBody>
          <a:bodyPr/>
          <a:lstStyle>
            <a:lvl1pPr>
              <a:defRPr/>
            </a:lvl1pPr>
          </a:lstStyle>
          <a:p>
            <a:endParaRPr lang="en-IE" dirty="0"/>
          </a:p>
        </p:txBody>
      </p:sp>
      <p:sp>
        <p:nvSpPr>
          <p:cNvPr id="9" name="Slide Number Placeholder 8"/>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373178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4" name="Footer Placeholder 3"/>
          <p:cNvSpPr>
            <a:spLocks noGrp="1"/>
          </p:cNvSpPr>
          <p:nvPr>
            <p:ph type="ftr" sz="quarter" idx="11"/>
          </p:nvPr>
        </p:nvSpPr>
        <p:spPr/>
        <p:txBody>
          <a:bodyPr/>
          <a:lstStyle>
            <a:lvl1pPr>
              <a:defRPr/>
            </a:lvl1pPr>
          </a:lstStyle>
          <a:p>
            <a:endParaRPr lang="en-IE" dirty="0"/>
          </a:p>
        </p:txBody>
      </p:sp>
      <p:sp>
        <p:nvSpPr>
          <p:cNvPr id="5" name="Slide Number Placeholder 4"/>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74140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3" name="Footer Placeholder 2"/>
          <p:cNvSpPr>
            <a:spLocks noGrp="1"/>
          </p:cNvSpPr>
          <p:nvPr>
            <p:ph type="ftr" sz="quarter" idx="11"/>
          </p:nvPr>
        </p:nvSpPr>
        <p:spPr/>
        <p:txBody>
          <a:bodyPr/>
          <a:lstStyle>
            <a:lvl1pPr>
              <a:defRPr/>
            </a:lvl1pPr>
          </a:lstStyle>
          <a:p>
            <a:endParaRPr lang="en-IE" dirty="0"/>
          </a:p>
        </p:txBody>
      </p:sp>
      <p:sp>
        <p:nvSpPr>
          <p:cNvPr id="4" name="Slide Number Placeholder 3"/>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62426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7969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EDD1432-9045-4582-9DC9-90079C6A204E}" type="datetimeFigureOut">
              <a:rPr lang="en-IE" smtClean="0"/>
              <a:t>18/11/2015</a:t>
            </a:fld>
            <a:endParaRPr lang="en-IE" dirty="0"/>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lvl1pPr>
              <a:defRPr/>
            </a:lvl1pPr>
          </a:lstStyle>
          <a:p>
            <a:fld id="{5AB913AA-F3EC-40C9-876D-BD24D6567547}" type="slidenum">
              <a:rPr lang="en-IE" smtClean="0"/>
              <a:t>‹#›</a:t>
            </a:fld>
            <a:endParaRPr lang="en-IE" dirty="0"/>
          </a:p>
        </p:txBody>
      </p:sp>
    </p:spTree>
    <p:extLst>
      <p:ext uri="{BB962C8B-B14F-4D97-AF65-F5344CB8AC3E}">
        <p14:creationId xmlns:p14="http://schemas.microsoft.com/office/powerpoint/2010/main" val="34579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9EDD1432-9045-4582-9DC9-90079C6A204E}" type="datetimeFigureOut">
              <a:rPr lang="en-IE" smtClean="0"/>
              <a:t>18/11/2015</a:t>
            </a:fld>
            <a:endParaRPr lang="en-IE" dirty="0"/>
          </a:p>
        </p:txBody>
      </p:sp>
      <p:sp>
        <p:nvSpPr>
          <p:cNvPr id="5123" name="Rectangle 3"/>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IE" dirty="0"/>
          </a:p>
        </p:txBody>
      </p:sp>
      <p:sp>
        <p:nvSpPr>
          <p:cNvPr id="5124" name="Rectangle 4"/>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AB913AA-F3EC-40C9-876D-BD24D6567547}" type="slidenum">
              <a:rPr lang="en-IE" smtClean="0"/>
              <a:t>‹#›</a:t>
            </a:fld>
            <a:endParaRPr lang="en-IE" dirty="0"/>
          </a:p>
        </p:txBody>
      </p:sp>
      <p:pic>
        <p:nvPicPr>
          <p:cNvPr id="5125"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1"/>
            <a:ext cx="3647017" cy="1127125"/>
          </a:xfrm>
          <a:prstGeom prst="rect">
            <a:avLst/>
          </a:prstGeom>
          <a:noFill/>
          <a:extLst>
            <a:ext uri="{909E8E84-426E-40DD-AFC4-6F175D3DCCD1}">
              <a14:hiddenFill xmlns:a14="http://schemas.microsoft.com/office/drawing/2010/main">
                <a:solidFill>
                  <a:srgbClr val="FFFFFF"/>
                </a:solidFill>
              </a14:hiddenFill>
            </a:ext>
          </a:extLst>
        </p:spPr>
      </p:pic>
      <p:sp>
        <p:nvSpPr>
          <p:cNvPr id="5126" name="Rectangle 6"/>
          <p:cNvSpPr>
            <a:spLocks noChangeArrowheads="1"/>
          </p:cNvSpPr>
          <p:nvPr/>
        </p:nvSpPr>
        <p:spPr bwMode="auto">
          <a:xfrm>
            <a:off x="1007534" y="908050"/>
            <a:ext cx="10176933"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sz="4400" dirty="0">
              <a:solidFill>
                <a:schemeClr val="tx2"/>
              </a:solidFill>
            </a:endParaRPr>
          </a:p>
        </p:txBody>
      </p:sp>
      <p:pic>
        <p:nvPicPr>
          <p:cNvPr id="5127"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575800" y="4838700"/>
            <a:ext cx="261620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oic.gov.ie/" TargetMode="External"/><Relationship Id="rId2" Type="http://schemas.openxmlformats.org/officeDocument/2006/relationships/hyperlink" Target="http://www.foi.gov.i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1052736"/>
            <a:ext cx="7772400" cy="2952328"/>
          </a:xfrm>
        </p:spPr>
        <p:txBody>
          <a:bodyPr>
            <a:noAutofit/>
          </a:bodyPr>
          <a:lstStyle/>
          <a:p>
            <a:r>
              <a:rPr lang="en-IE" dirty="0" smtClean="0">
                <a:solidFill>
                  <a:srgbClr val="0073AB"/>
                </a:solidFill>
              </a:rPr>
              <a:t/>
            </a:r>
            <a:br>
              <a:rPr lang="en-IE" dirty="0" smtClean="0">
                <a:solidFill>
                  <a:srgbClr val="0073AB"/>
                </a:solidFill>
              </a:rPr>
            </a:br>
            <a:r>
              <a:rPr lang="en-IE" dirty="0" smtClean="0">
                <a:solidFill>
                  <a:srgbClr val="0073AB"/>
                </a:solidFill>
              </a:rPr>
              <a:t>Freedom of Information</a:t>
            </a:r>
            <a:br>
              <a:rPr lang="en-IE" dirty="0" smtClean="0">
                <a:solidFill>
                  <a:srgbClr val="0073AB"/>
                </a:solidFill>
              </a:rPr>
            </a:br>
            <a:r>
              <a:rPr lang="en-IE" dirty="0" smtClean="0">
                <a:solidFill>
                  <a:srgbClr val="0073AB"/>
                </a:solidFill>
              </a:rPr>
              <a:t>Overview</a:t>
            </a:r>
            <a:endParaRPr lang="en-IE" dirty="0">
              <a:solidFill>
                <a:srgbClr val="0073AB"/>
              </a:solidFill>
            </a:endParaRPr>
          </a:p>
        </p:txBody>
      </p:sp>
      <p:sp>
        <p:nvSpPr>
          <p:cNvPr id="3" name="Subtitle 2"/>
          <p:cNvSpPr>
            <a:spLocks noGrp="1"/>
          </p:cNvSpPr>
          <p:nvPr>
            <p:ph type="subTitle" idx="1"/>
          </p:nvPr>
        </p:nvSpPr>
        <p:spPr>
          <a:xfrm>
            <a:off x="2895600" y="4077072"/>
            <a:ext cx="6400800" cy="1561728"/>
          </a:xfrm>
        </p:spPr>
        <p:txBody>
          <a:bodyPr>
            <a:normAutofit/>
          </a:bodyPr>
          <a:lstStyle/>
          <a:p>
            <a:endParaRPr lang="en-IE" dirty="0" smtClean="0"/>
          </a:p>
          <a:p>
            <a:r>
              <a:rPr lang="en-IE" sz="2100" i="1" dirty="0" smtClean="0">
                <a:solidFill>
                  <a:srgbClr val="00AEEC"/>
                </a:solidFill>
              </a:rPr>
              <a:t>14 January 2015</a:t>
            </a:r>
            <a:endParaRPr lang="en-IE" sz="2100" i="1" dirty="0">
              <a:solidFill>
                <a:srgbClr val="00AEEC"/>
              </a:solidFill>
            </a:endParaRPr>
          </a:p>
        </p:txBody>
      </p:sp>
    </p:spTree>
    <p:extLst>
      <p:ext uri="{BB962C8B-B14F-4D97-AF65-F5344CB8AC3E}">
        <p14:creationId xmlns:p14="http://schemas.microsoft.com/office/powerpoint/2010/main" val="26134594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Grounds for Refusal</a:t>
            </a:r>
            <a:endParaRPr lang="en-IE" b="1" dirty="0">
              <a:solidFill>
                <a:srgbClr val="0073AB"/>
              </a:solidFill>
            </a:endParaRPr>
          </a:p>
        </p:txBody>
      </p:sp>
      <p:sp>
        <p:nvSpPr>
          <p:cNvPr id="3" name="Content Placeholder 2"/>
          <p:cNvSpPr>
            <a:spLocks noGrp="1"/>
          </p:cNvSpPr>
          <p:nvPr>
            <p:ph idx="1"/>
          </p:nvPr>
        </p:nvSpPr>
        <p:spPr/>
        <p:txBody>
          <a:bodyPr/>
          <a:lstStyle/>
          <a:p>
            <a:pPr eaLnBrk="1" hangingPunct="1"/>
            <a:endParaRPr lang="en-IE" dirty="0" smtClean="0">
              <a:latin typeface="Times New Roman" panose="02020603050405020304" pitchFamily="18" charset="0"/>
            </a:endParaRPr>
          </a:p>
          <a:p>
            <a:pPr eaLnBrk="1" hangingPunct="1"/>
            <a:r>
              <a:rPr lang="en-IE" dirty="0" smtClean="0">
                <a:latin typeface="Times New Roman" panose="02020603050405020304" pitchFamily="18" charset="0"/>
              </a:rPr>
              <a:t>Administrative </a:t>
            </a:r>
            <a:r>
              <a:rPr lang="en-IE" dirty="0">
                <a:latin typeface="Times New Roman" panose="02020603050405020304" pitchFamily="18" charset="0"/>
              </a:rPr>
              <a:t>grounds </a:t>
            </a:r>
            <a:r>
              <a:rPr lang="en-IE" dirty="0" smtClean="0">
                <a:latin typeface="Times New Roman" panose="02020603050405020304" pitchFamily="18" charset="0"/>
              </a:rPr>
              <a:t>– Section 15</a:t>
            </a:r>
            <a:endParaRPr lang="en-IE" dirty="0">
              <a:latin typeface="Times New Roman" panose="02020603050405020304" pitchFamily="18" charset="0"/>
            </a:endParaRPr>
          </a:p>
          <a:p>
            <a:pPr eaLnBrk="1" hangingPunct="1"/>
            <a:r>
              <a:rPr lang="en-IE" dirty="0" smtClean="0">
                <a:latin typeface="Times New Roman" panose="02020603050405020304" pitchFamily="18" charset="0"/>
              </a:rPr>
              <a:t>Exempt Records - Sections 28 - 41</a:t>
            </a:r>
            <a:endParaRPr lang="en-IE" dirty="0">
              <a:latin typeface="Times New Roman" panose="02020603050405020304" pitchFamily="18" charset="0"/>
            </a:endParaRPr>
          </a:p>
          <a:p>
            <a:pPr eaLnBrk="1" hangingPunct="1"/>
            <a:r>
              <a:rPr lang="en-IE" dirty="0" smtClean="0">
                <a:latin typeface="Times New Roman" panose="02020603050405020304" pitchFamily="18" charset="0"/>
              </a:rPr>
              <a:t>Restrictions in Act - Section 42</a:t>
            </a:r>
          </a:p>
          <a:p>
            <a:pPr eaLnBrk="1" hangingPunct="1"/>
            <a:r>
              <a:rPr lang="en-IE" dirty="0" smtClean="0">
                <a:latin typeface="Times New Roman" panose="02020603050405020304" pitchFamily="18" charset="0"/>
              </a:rPr>
              <a:t>Exempt or Part-exempt bodies in Schedule 1</a:t>
            </a:r>
            <a:endParaRPr lang="en-IE" dirty="0">
              <a:latin typeface="Times New Roman" panose="02020603050405020304" pitchFamily="18" charset="0"/>
            </a:endParaRPr>
          </a:p>
          <a:p>
            <a:endParaRPr lang="en-IE" dirty="0"/>
          </a:p>
        </p:txBody>
      </p:sp>
    </p:spTree>
    <p:extLst>
      <p:ext uri="{BB962C8B-B14F-4D97-AF65-F5344CB8AC3E}">
        <p14:creationId xmlns:p14="http://schemas.microsoft.com/office/powerpoint/2010/main" val="195839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Administrative Grounds </a:t>
            </a:r>
            <a:endParaRPr lang="en-IE" b="1" dirty="0">
              <a:solidFill>
                <a:srgbClr val="0073AB"/>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IE" dirty="0" smtClean="0"/>
              <a:t>See Section 15 for full details.  Examples:</a:t>
            </a:r>
          </a:p>
          <a:p>
            <a:pPr marL="0" indent="0">
              <a:buNone/>
            </a:pPr>
            <a:endParaRPr lang="en-IE" dirty="0" smtClean="0"/>
          </a:p>
          <a:p>
            <a:r>
              <a:rPr lang="en-IE" dirty="0" smtClean="0"/>
              <a:t>Record does not exist or cannot be found;</a:t>
            </a:r>
          </a:p>
          <a:p>
            <a:endParaRPr lang="en-IE" dirty="0" smtClean="0"/>
          </a:p>
          <a:p>
            <a:r>
              <a:rPr lang="en-IE" dirty="0" smtClean="0"/>
              <a:t>Request is voluminous;</a:t>
            </a:r>
          </a:p>
          <a:p>
            <a:endParaRPr lang="en-IE" dirty="0" smtClean="0"/>
          </a:p>
          <a:p>
            <a:r>
              <a:rPr lang="en-IE" dirty="0" smtClean="0"/>
              <a:t>Information already in the public domain;</a:t>
            </a:r>
          </a:p>
          <a:p>
            <a:endParaRPr lang="en-IE" dirty="0" smtClean="0"/>
          </a:p>
          <a:p>
            <a:r>
              <a:rPr lang="en-IE" dirty="0" smtClean="0"/>
              <a:t>Processing of request likely to cause substantial and unreasonable interference with or disruption of work (of body or functional area of body).</a:t>
            </a:r>
          </a:p>
          <a:p>
            <a:pPr marL="0" indent="0">
              <a:buNone/>
            </a:pPr>
            <a:endParaRPr lang="en-IE" dirty="0"/>
          </a:p>
        </p:txBody>
      </p:sp>
    </p:spTree>
    <p:extLst>
      <p:ext uri="{BB962C8B-B14F-4D97-AF65-F5344CB8AC3E}">
        <p14:creationId xmlns:p14="http://schemas.microsoft.com/office/powerpoint/2010/main" val="324766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Exempt Records (Sections 28 – 41)</a:t>
            </a:r>
            <a:endParaRPr lang="en-IE" b="1" dirty="0">
              <a:solidFill>
                <a:srgbClr val="0073AB"/>
              </a:solidFill>
            </a:endParaRPr>
          </a:p>
        </p:txBody>
      </p:sp>
      <p:sp>
        <p:nvSpPr>
          <p:cNvPr id="3" name="Content Placeholder 2"/>
          <p:cNvSpPr>
            <a:spLocks noGrp="1"/>
          </p:cNvSpPr>
          <p:nvPr>
            <p:ph idx="1"/>
          </p:nvPr>
        </p:nvSpPr>
        <p:spPr/>
        <p:txBody>
          <a:bodyPr>
            <a:normAutofit fontScale="92500" lnSpcReduction="20000"/>
          </a:bodyPr>
          <a:lstStyle/>
          <a:p>
            <a:pPr eaLnBrk="1" hangingPunct="1">
              <a:lnSpc>
                <a:spcPct val="80000"/>
              </a:lnSpc>
            </a:pPr>
            <a:r>
              <a:rPr lang="en-IE" dirty="0" smtClean="0">
                <a:latin typeface="Times New Roman" panose="02020603050405020304" pitchFamily="18" charset="0"/>
              </a:rPr>
              <a:t>Government Business;      </a:t>
            </a:r>
            <a:endParaRPr lang="en-IE" b="1" dirty="0">
              <a:latin typeface="Times New Roman" panose="02020603050405020304" pitchFamily="18" charset="0"/>
            </a:endParaRPr>
          </a:p>
          <a:p>
            <a:pPr eaLnBrk="1" hangingPunct="1">
              <a:lnSpc>
                <a:spcPct val="80000"/>
              </a:lnSpc>
            </a:pPr>
            <a:r>
              <a:rPr lang="en-IE" dirty="0">
                <a:latin typeface="Times New Roman" panose="02020603050405020304" pitchFamily="18" charset="0"/>
              </a:rPr>
              <a:t>Deliberations of </a:t>
            </a:r>
            <a:r>
              <a:rPr lang="en-IE" dirty="0" smtClean="0">
                <a:latin typeface="Times New Roman" panose="02020603050405020304" pitchFamily="18" charset="0"/>
              </a:rPr>
              <a:t>FOI bodies;   </a:t>
            </a:r>
            <a:endParaRPr lang="en-IE" b="1" dirty="0">
              <a:latin typeface="Times New Roman" panose="02020603050405020304" pitchFamily="18" charset="0"/>
            </a:endParaRPr>
          </a:p>
          <a:p>
            <a:pPr eaLnBrk="1" hangingPunct="1">
              <a:lnSpc>
                <a:spcPct val="80000"/>
              </a:lnSpc>
            </a:pPr>
            <a:r>
              <a:rPr lang="en-IE" dirty="0" smtClean="0">
                <a:latin typeface="Times New Roman" panose="02020603050405020304" pitchFamily="18" charset="0"/>
              </a:rPr>
              <a:t>Functions and negotiations of FOI bodies;</a:t>
            </a:r>
          </a:p>
          <a:p>
            <a:pPr eaLnBrk="1" hangingPunct="1">
              <a:lnSpc>
                <a:spcPct val="80000"/>
              </a:lnSpc>
            </a:pPr>
            <a:r>
              <a:rPr lang="en-IE" dirty="0" smtClean="0">
                <a:latin typeface="Times New Roman" panose="02020603050405020304" pitchFamily="18" charset="0"/>
              </a:rPr>
              <a:t>Parliamentary and court matters;  </a:t>
            </a:r>
            <a:endParaRPr lang="en-IE" dirty="0">
              <a:latin typeface="Times New Roman" panose="02020603050405020304" pitchFamily="18" charset="0"/>
            </a:endParaRPr>
          </a:p>
          <a:p>
            <a:pPr eaLnBrk="1" hangingPunct="1">
              <a:lnSpc>
                <a:spcPct val="80000"/>
              </a:lnSpc>
            </a:pPr>
            <a:r>
              <a:rPr lang="en-IE" dirty="0">
                <a:latin typeface="Times New Roman" panose="02020603050405020304" pitchFamily="18" charset="0"/>
              </a:rPr>
              <a:t>Law </a:t>
            </a:r>
            <a:r>
              <a:rPr lang="en-IE" dirty="0" smtClean="0">
                <a:latin typeface="Times New Roman" panose="02020603050405020304" pitchFamily="18" charset="0"/>
              </a:rPr>
              <a:t>enforcement and public safety;</a:t>
            </a:r>
            <a:endParaRPr lang="en-IE" dirty="0">
              <a:latin typeface="Times New Roman" panose="02020603050405020304" pitchFamily="18" charset="0"/>
            </a:endParaRPr>
          </a:p>
          <a:p>
            <a:pPr eaLnBrk="1" hangingPunct="1">
              <a:lnSpc>
                <a:spcPct val="80000"/>
              </a:lnSpc>
            </a:pPr>
            <a:r>
              <a:rPr lang="en-IE" dirty="0">
                <a:latin typeface="Times New Roman" panose="02020603050405020304" pitchFamily="18" charset="0"/>
              </a:rPr>
              <a:t>Security, defence &amp; international </a:t>
            </a:r>
            <a:r>
              <a:rPr lang="en-IE" dirty="0" smtClean="0">
                <a:latin typeface="Times New Roman" panose="02020603050405020304" pitchFamily="18" charset="0"/>
              </a:rPr>
              <a:t>relations;</a:t>
            </a:r>
            <a:endParaRPr lang="en-IE" b="1" dirty="0">
              <a:latin typeface="Times New Roman" panose="02020603050405020304" pitchFamily="18" charset="0"/>
            </a:endParaRPr>
          </a:p>
          <a:p>
            <a:pPr eaLnBrk="1" hangingPunct="1">
              <a:lnSpc>
                <a:spcPct val="80000"/>
              </a:lnSpc>
            </a:pPr>
            <a:r>
              <a:rPr lang="en-IE" dirty="0">
                <a:latin typeface="Times New Roman" panose="02020603050405020304" pitchFamily="18" charset="0"/>
              </a:rPr>
              <a:t>Information </a:t>
            </a:r>
            <a:r>
              <a:rPr lang="en-IE" dirty="0" smtClean="0">
                <a:latin typeface="Times New Roman" panose="02020603050405020304" pitchFamily="18" charset="0"/>
              </a:rPr>
              <a:t>obtained </a:t>
            </a:r>
            <a:r>
              <a:rPr lang="en-IE" dirty="0">
                <a:latin typeface="Times New Roman" panose="02020603050405020304" pitchFamily="18" charset="0"/>
              </a:rPr>
              <a:t>in </a:t>
            </a:r>
            <a:r>
              <a:rPr lang="en-IE" dirty="0" smtClean="0">
                <a:latin typeface="Times New Roman" panose="02020603050405020304" pitchFamily="18" charset="0"/>
              </a:rPr>
              <a:t>confidence;</a:t>
            </a:r>
            <a:endParaRPr lang="en-IE" dirty="0">
              <a:latin typeface="Times New Roman" panose="02020603050405020304" pitchFamily="18" charset="0"/>
            </a:endParaRPr>
          </a:p>
          <a:p>
            <a:pPr eaLnBrk="1" hangingPunct="1">
              <a:lnSpc>
                <a:spcPct val="80000"/>
              </a:lnSpc>
            </a:pPr>
            <a:r>
              <a:rPr lang="en-IE" dirty="0">
                <a:latin typeface="Times New Roman" panose="02020603050405020304" pitchFamily="18" charset="0"/>
              </a:rPr>
              <a:t>Commercially sensitive </a:t>
            </a:r>
            <a:r>
              <a:rPr lang="en-IE" dirty="0" smtClean="0">
                <a:latin typeface="Times New Roman" panose="02020603050405020304" pitchFamily="18" charset="0"/>
              </a:rPr>
              <a:t>information;</a:t>
            </a:r>
            <a:endParaRPr lang="en-IE" dirty="0">
              <a:latin typeface="Times New Roman" panose="02020603050405020304" pitchFamily="18" charset="0"/>
            </a:endParaRPr>
          </a:p>
          <a:p>
            <a:pPr eaLnBrk="1" hangingPunct="1">
              <a:lnSpc>
                <a:spcPct val="80000"/>
              </a:lnSpc>
            </a:pPr>
            <a:r>
              <a:rPr lang="en-IE" dirty="0">
                <a:latin typeface="Times New Roman" panose="02020603050405020304" pitchFamily="18" charset="0"/>
              </a:rPr>
              <a:t>Personal </a:t>
            </a:r>
            <a:r>
              <a:rPr lang="en-IE" dirty="0" smtClean="0">
                <a:latin typeface="Times New Roman" panose="02020603050405020304" pitchFamily="18" charset="0"/>
              </a:rPr>
              <a:t>information;</a:t>
            </a:r>
          </a:p>
          <a:p>
            <a:pPr>
              <a:lnSpc>
                <a:spcPct val="80000"/>
              </a:lnSpc>
            </a:pPr>
            <a:r>
              <a:rPr lang="en-IE" dirty="0">
                <a:latin typeface="Times New Roman" panose="02020603050405020304" pitchFamily="18" charset="0"/>
              </a:rPr>
              <a:t>Research and natural </a:t>
            </a:r>
            <a:r>
              <a:rPr lang="en-IE" dirty="0" smtClean="0">
                <a:latin typeface="Times New Roman" panose="02020603050405020304" pitchFamily="18" charset="0"/>
              </a:rPr>
              <a:t>resources;</a:t>
            </a:r>
            <a:endParaRPr lang="en-IE" dirty="0">
              <a:latin typeface="Times New Roman" panose="02020603050405020304" pitchFamily="18" charset="0"/>
            </a:endParaRPr>
          </a:p>
          <a:p>
            <a:pPr eaLnBrk="1" hangingPunct="1">
              <a:lnSpc>
                <a:spcPct val="80000"/>
              </a:lnSpc>
            </a:pPr>
            <a:r>
              <a:rPr lang="en-IE" dirty="0" smtClean="0">
                <a:latin typeface="Times New Roman" panose="02020603050405020304" pitchFamily="18" charset="0"/>
              </a:rPr>
              <a:t>Financial </a:t>
            </a:r>
            <a:r>
              <a:rPr lang="en-IE" dirty="0">
                <a:latin typeface="Times New Roman" panose="02020603050405020304" pitchFamily="18" charset="0"/>
              </a:rPr>
              <a:t>and economic </a:t>
            </a:r>
            <a:r>
              <a:rPr lang="en-IE" dirty="0" smtClean="0">
                <a:latin typeface="Times New Roman" panose="02020603050405020304" pitchFamily="18" charset="0"/>
              </a:rPr>
              <a:t>interests of the State.</a:t>
            </a:r>
            <a:endParaRPr lang="en-IE" dirty="0"/>
          </a:p>
        </p:txBody>
      </p:sp>
    </p:spTree>
    <p:extLst>
      <p:ext uri="{BB962C8B-B14F-4D97-AF65-F5344CB8AC3E}">
        <p14:creationId xmlns:p14="http://schemas.microsoft.com/office/powerpoint/2010/main" val="3998976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Public Interest Test</a:t>
            </a:r>
            <a:endParaRPr lang="en-IE" b="1" dirty="0">
              <a:solidFill>
                <a:srgbClr val="0073AB"/>
              </a:solidFill>
            </a:endParaRPr>
          </a:p>
        </p:txBody>
      </p:sp>
      <p:sp>
        <p:nvSpPr>
          <p:cNvPr id="3" name="Content Placeholder 2"/>
          <p:cNvSpPr>
            <a:spLocks noGrp="1"/>
          </p:cNvSpPr>
          <p:nvPr>
            <p:ph idx="1"/>
          </p:nvPr>
        </p:nvSpPr>
        <p:spPr/>
        <p:txBody>
          <a:bodyPr>
            <a:normAutofit fontScale="92500"/>
          </a:bodyPr>
          <a:lstStyle/>
          <a:p>
            <a:r>
              <a:rPr lang="en-IE" dirty="0" smtClean="0">
                <a:latin typeface="Times New Roman" panose="02020603050405020304" pitchFamily="18" charset="0"/>
              </a:rPr>
              <a:t>Some of the exemptions (deliberations of FOI bodies/research and natural resources/ financial and economic interests of the State) are subject to a public interest test.  Would public interest be better served by granting rather than refusing request? Or can only be refused if release would be contrary to public interest.</a:t>
            </a:r>
          </a:p>
          <a:p>
            <a:endParaRPr lang="en-IE" dirty="0">
              <a:latin typeface="Times New Roman" panose="02020603050405020304" pitchFamily="18" charset="0"/>
            </a:endParaRPr>
          </a:p>
          <a:p>
            <a:r>
              <a:rPr lang="en-IE" dirty="0" smtClean="0">
                <a:latin typeface="Times New Roman" panose="02020603050405020304" pitchFamily="18" charset="0"/>
              </a:rPr>
              <a:t>Public </a:t>
            </a:r>
            <a:r>
              <a:rPr lang="en-IE" dirty="0">
                <a:latin typeface="Times New Roman" panose="02020603050405020304" pitchFamily="18" charset="0"/>
              </a:rPr>
              <a:t>interest </a:t>
            </a:r>
            <a:r>
              <a:rPr lang="en-IE" dirty="0" smtClean="0">
                <a:latin typeface="Times New Roman" panose="02020603050405020304" pitchFamily="18" charset="0"/>
              </a:rPr>
              <a:t>supports </a:t>
            </a:r>
            <a:r>
              <a:rPr lang="en-IE" dirty="0">
                <a:latin typeface="Times New Roman" panose="02020603050405020304" pitchFamily="18" charset="0"/>
              </a:rPr>
              <a:t>and promotes the good of society as a whole (as opposed to what serves the interest of individual members of society or of sectional interest groups</a:t>
            </a:r>
            <a:r>
              <a:rPr lang="en-IE" dirty="0" smtClean="0">
                <a:latin typeface="Times New Roman" panose="02020603050405020304" pitchFamily="18" charset="0"/>
              </a:rPr>
              <a:t>).</a:t>
            </a:r>
            <a:endParaRPr lang="en-GB" dirty="0">
              <a:latin typeface="Times New Roman" panose="02020603050405020304" pitchFamily="18" charset="0"/>
            </a:endParaRPr>
          </a:p>
          <a:p>
            <a:endParaRPr lang="en-IE" dirty="0"/>
          </a:p>
        </p:txBody>
      </p:sp>
    </p:spTree>
    <p:extLst>
      <p:ext uri="{BB962C8B-B14F-4D97-AF65-F5344CB8AC3E}">
        <p14:creationId xmlns:p14="http://schemas.microsoft.com/office/powerpoint/2010/main" val="2226679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Restrictions</a:t>
            </a:r>
            <a:endParaRPr lang="en-IE" b="1" dirty="0">
              <a:solidFill>
                <a:srgbClr val="0073AB"/>
              </a:solidFill>
            </a:endParaRPr>
          </a:p>
        </p:txBody>
      </p:sp>
      <p:sp>
        <p:nvSpPr>
          <p:cNvPr id="3" name="Content Placeholder 2"/>
          <p:cNvSpPr>
            <a:spLocks noGrp="1"/>
          </p:cNvSpPr>
          <p:nvPr>
            <p:ph idx="1"/>
          </p:nvPr>
        </p:nvSpPr>
        <p:spPr/>
        <p:txBody>
          <a:bodyPr/>
          <a:lstStyle/>
          <a:p>
            <a:pPr marL="0" indent="0">
              <a:buNone/>
            </a:pPr>
            <a:r>
              <a:rPr lang="en-IE" dirty="0" smtClean="0"/>
              <a:t>Section 42 – FOI does not apply to records/bodies included in this Section.  These are included in body of Act as unlikely to change.</a:t>
            </a:r>
          </a:p>
          <a:p>
            <a:pPr marL="0" indent="0">
              <a:buNone/>
            </a:pPr>
            <a:r>
              <a:rPr lang="en-IE" dirty="0" smtClean="0"/>
              <a:t>  Examples:</a:t>
            </a:r>
          </a:p>
          <a:p>
            <a:r>
              <a:rPr lang="en-IE" dirty="0" smtClean="0"/>
              <a:t>Records held or created by Attorney General, Director of Public Prosecution;</a:t>
            </a:r>
          </a:p>
          <a:p>
            <a:r>
              <a:rPr lang="en-IE" dirty="0" smtClean="0"/>
              <a:t>Certain Tribunal records;</a:t>
            </a:r>
          </a:p>
          <a:p>
            <a:r>
              <a:rPr lang="en-IE" dirty="0" smtClean="0"/>
              <a:t>Certain Garda records.</a:t>
            </a:r>
            <a:endParaRPr lang="en-IE" dirty="0"/>
          </a:p>
        </p:txBody>
      </p:sp>
    </p:spTree>
    <p:extLst>
      <p:ext uri="{BB962C8B-B14F-4D97-AF65-F5344CB8AC3E}">
        <p14:creationId xmlns:p14="http://schemas.microsoft.com/office/powerpoint/2010/main" val="2656158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Exempt/Part-exempt Bodies</a:t>
            </a:r>
            <a:r>
              <a:rPr lang="en-IE" dirty="0" smtClean="0"/>
              <a:t> </a:t>
            </a:r>
            <a:endParaRPr lang="en-IE" dirty="0"/>
          </a:p>
        </p:txBody>
      </p:sp>
      <p:sp>
        <p:nvSpPr>
          <p:cNvPr id="3" name="Content Placeholder 2"/>
          <p:cNvSpPr>
            <a:spLocks noGrp="1"/>
          </p:cNvSpPr>
          <p:nvPr>
            <p:ph idx="1"/>
          </p:nvPr>
        </p:nvSpPr>
        <p:spPr/>
        <p:txBody>
          <a:bodyPr>
            <a:normAutofit fontScale="77500" lnSpcReduction="20000"/>
          </a:bodyPr>
          <a:lstStyle/>
          <a:p>
            <a:r>
              <a:rPr lang="en-IE" dirty="0" smtClean="0"/>
              <a:t>Further exemptions </a:t>
            </a:r>
            <a:r>
              <a:rPr lang="en-IE" dirty="0"/>
              <a:t>are listed in Schedule </a:t>
            </a:r>
            <a:r>
              <a:rPr lang="en-IE" dirty="0" smtClean="0"/>
              <a:t>1 of the Act. Bodies </a:t>
            </a:r>
            <a:r>
              <a:rPr lang="en-IE" dirty="0"/>
              <a:t>enjoying partial exemptions are contained in Schedule 1 Part </a:t>
            </a:r>
            <a:r>
              <a:rPr lang="en-IE" dirty="0" smtClean="0"/>
              <a:t>1.  </a:t>
            </a:r>
            <a:r>
              <a:rPr lang="en-IE" dirty="0"/>
              <a:t>Bodies which are fully exempt are listed in Schedule 1 Part </a:t>
            </a:r>
            <a:r>
              <a:rPr lang="en-IE" dirty="0" smtClean="0"/>
              <a:t>2.  These exemptions are contained in a Schedule as they will be subject to review in the future;</a:t>
            </a:r>
          </a:p>
          <a:p>
            <a:endParaRPr lang="en-IE" dirty="0" smtClean="0"/>
          </a:p>
          <a:p>
            <a:r>
              <a:rPr lang="en-IE" dirty="0" smtClean="0"/>
              <a:t>Exemptions </a:t>
            </a:r>
            <a:r>
              <a:rPr lang="en-IE" dirty="0"/>
              <a:t>provided in part (Schedule 1 Part 1) include:</a:t>
            </a:r>
          </a:p>
          <a:p>
            <a:pPr lvl="1"/>
            <a:r>
              <a:rPr lang="en-IE" dirty="0"/>
              <a:t>In many cases FOI will only apply to administrative records e.g. Garda </a:t>
            </a:r>
            <a:r>
              <a:rPr lang="en-IE" dirty="0" err="1"/>
              <a:t>Siochana</a:t>
            </a:r>
            <a:r>
              <a:rPr lang="en-IE" dirty="0"/>
              <a:t>, Child Abuse bodies, Director of Corporate Enforcement, reflecting the sensitive nature of the operations of these bodies;</a:t>
            </a:r>
          </a:p>
          <a:p>
            <a:pPr lvl="1"/>
            <a:r>
              <a:rPr lang="en-IE" dirty="0"/>
              <a:t>The NTMA Group and the Central Bank of Ireland attract certain exemptions so as not to affect the ability of these bodies to perform their core functions.</a:t>
            </a:r>
          </a:p>
          <a:p>
            <a:pPr lvl="1"/>
            <a:r>
              <a:rPr lang="en-IE" dirty="0"/>
              <a:t>In order not to deter the use of the State’s Industrial Relations machinery, the Workplace Relations bodies are provided with an exemption in respect of their mediation functions where parties are participating in a voluntary capacity.</a:t>
            </a:r>
          </a:p>
          <a:p>
            <a:endParaRPr lang="en-IE" dirty="0"/>
          </a:p>
        </p:txBody>
      </p:sp>
    </p:spTree>
    <p:extLst>
      <p:ext uri="{BB962C8B-B14F-4D97-AF65-F5344CB8AC3E}">
        <p14:creationId xmlns:p14="http://schemas.microsoft.com/office/powerpoint/2010/main" val="419385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solidFill>
                  <a:srgbClr val="0073AB"/>
                </a:solidFill>
              </a:rPr>
              <a:t>Exempt/Part-exempt </a:t>
            </a:r>
            <a:r>
              <a:rPr lang="en-IE" b="1" dirty="0" smtClean="0">
                <a:solidFill>
                  <a:srgbClr val="0073AB"/>
                </a:solidFill>
              </a:rPr>
              <a:t>Bodies (</a:t>
            </a:r>
            <a:r>
              <a:rPr lang="en-IE" b="1" dirty="0" err="1" smtClean="0">
                <a:solidFill>
                  <a:srgbClr val="0073AB"/>
                </a:solidFill>
              </a:rPr>
              <a:t>Cont</a:t>
            </a:r>
            <a:r>
              <a:rPr lang="en-IE" b="1" dirty="0" smtClean="0">
                <a:solidFill>
                  <a:srgbClr val="0073AB"/>
                </a:solidFill>
              </a:rPr>
              <a:t>)</a:t>
            </a:r>
            <a:endParaRPr lang="en-IE" b="1" dirty="0">
              <a:solidFill>
                <a:srgbClr val="0073AB"/>
              </a:solidFill>
            </a:endParaRPr>
          </a:p>
        </p:txBody>
      </p:sp>
      <p:sp>
        <p:nvSpPr>
          <p:cNvPr id="3" name="Content Placeholder 2"/>
          <p:cNvSpPr>
            <a:spLocks noGrp="1"/>
          </p:cNvSpPr>
          <p:nvPr>
            <p:ph idx="1"/>
          </p:nvPr>
        </p:nvSpPr>
        <p:spPr/>
        <p:txBody>
          <a:bodyPr/>
          <a:lstStyle/>
          <a:p>
            <a:pPr marL="457200" lvl="1" indent="0">
              <a:buNone/>
            </a:pPr>
            <a:r>
              <a:rPr lang="en-IE" sz="3200" dirty="0" smtClean="0"/>
              <a:t>Exemptions provided in full from FOI  </a:t>
            </a:r>
            <a:r>
              <a:rPr lang="en-IE" sz="3200" dirty="0"/>
              <a:t>(Schedule 1 Part 2</a:t>
            </a:r>
            <a:r>
              <a:rPr lang="en-IE" sz="3200" dirty="0" smtClean="0"/>
              <a:t>) include:</a:t>
            </a:r>
            <a:endParaRPr lang="en-IE" sz="3200" dirty="0"/>
          </a:p>
          <a:p>
            <a:pPr marL="457200" lvl="1" indent="0">
              <a:buNone/>
            </a:pPr>
            <a:endParaRPr lang="en-IE" sz="3200" dirty="0"/>
          </a:p>
          <a:p>
            <a:pPr lvl="1">
              <a:buFont typeface="Arial" panose="020B0604020202020204" pitchFamily="34" charset="0"/>
              <a:buChar char="•"/>
            </a:pPr>
            <a:r>
              <a:rPr lang="en-IE" sz="3200" dirty="0"/>
              <a:t>Commercial State Companies with some exceptions, e.g. where they operate in monopoly markets;</a:t>
            </a:r>
          </a:p>
          <a:p>
            <a:pPr lvl="1">
              <a:buFont typeface="Arial" panose="020B0604020202020204" pitchFamily="34" charset="0"/>
              <a:buChar char="•"/>
            </a:pPr>
            <a:r>
              <a:rPr lang="en-IE" sz="3200" dirty="0"/>
              <a:t>North South Bodies;</a:t>
            </a:r>
          </a:p>
          <a:p>
            <a:pPr lvl="1">
              <a:buFont typeface="Arial" panose="020B0604020202020204" pitchFamily="34" charset="0"/>
              <a:buChar char="•"/>
            </a:pPr>
            <a:r>
              <a:rPr lang="en-US" sz="3200" dirty="0"/>
              <a:t>formerly private financial institutions brought under the ownership of the State.</a:t>
            </a:r>
          </a:p>
          <a:p>
            <a:endParaRPr lang="en-IE" dirty="0"/>
          </a:p>
        </p:txBody>
      </p:sp>
    </p:spTree>
    <p:extLst>
      <p:ext uri="{BB962C8B-B14F-4D97-AF65-F5344CB8AC3E}">
        <p14:creationId xmlns:p14="http://schemas.microsoft.com/office/powerpoint/2010/main" val="3409871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Fees and Charges</a:t>
            </a:r>
            <a:endParaRPr lang="en-IE" b="1" dirty="0">
              <a:solidFill>
                <a:srgbClr val="0073AB"/>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IE" dirty="0" smtClean="0"/>
              <a:t>Some important points re fees:</a:t>
            </a:r>
          </a:p>
          <a:p>
            <a:pPr marL="0" indent="0">
              <a:buNone/>
            </a:pPr>
            <a:endParaRPr lang="en-IE" dirty="0"/>
          </a:p>
          <a:p>
            <a:r>
              <a:rPr lang="en-IE" dirty="0"/>
              <a:t>The </a:t>
            </a:r>
            <a:r>
              <a:rPr lang="en-IE" dirty="0" smtClean="0"/>
              <a:t>€</a:t>
            </a:r>
            <a:r>
              <a:rPr lang="en-IE" dirty="0"/>
              <a:t>15 application </a:t>
            </a:r>
            <a:r>
              <a:rPr lang="en-IE" dirty="0" smtClean="0"/>
              <a:t>fee has been abolished;</a:t>
            </a:r>
          </a:p>
          <a:p>
            <a:r>
              <a:rPr lang="en-IE" dirty="0"/>
              <a:t>Records which contain only personal information relating to the requester remain free of </a:t>
            </a:r>
            <a:r>
              <a:rPr lang="en-IE" dirty="0" smtClean="0"/>
              <a:t>charge;</a:t>
            </a:r>
          </a:p>
          <a:p>
            <a:r>
              <a:rPr lang="en-IE" dirty="0" smtClean="0"/>
              <a:t>The application of search, retrieval and copying charges is mandatory;</a:t>
            </a:r>
          </a:p>
          <a:p>
            <a:r>
              <a:rPr lang="en-IE" dirty="0" smtClean="0"/>
              <a:t>Items included in definition of “search and retrieval” are set out in S.27(2) of Act;</a:t>
            </a:r>
          </a:p>
          <a:p>
            <a:r>
              <a:rPr lang="en-IE" dirty="0" smtClean="0"/>
              <a:t>You </a:t>
            </a:r>
            <a:r>
              <a:rPr lang="en-IE" dirty="0"/>
              <a:t>can only charge search, retrieval and copying </a:t>
            </a:r>
            <a:r>
              <a:rPr lang="en-IE" dirty="0" smtClean="0"/>
              <a:t>fees in </a:t>
            </a:r>
            <a:r>
              <a:rPr lang="en-IE" dirty="0"/>
              <a:t>respect of records actually </a:t>
            </a:r>
            <a:r>
              <a:rPr lang="en-IE" dirty="0" smtClean="0"/>
              <a:t>released.</a:t>
            </a:r>
            <a:endParaRPr lang="en-IE" dirty="0"/>
          </a:p>
          <a:p>
            <a:endParaRPr lang="en-IE" dirty="0"/>
          </a:p>
          <a:p>
            <a:endParaRPr lang="en-IE" dirty="0"/>
          </a:p>
        </p:txBody>
      </p:sp>
    </p:spTree>
    <p:extLst>
      <p:ext uri="{BB962C8B-B14F-4D97-AF65-F5344CB8AC3E}">
        <p14:creationId xmlns:p14="http://schemas.microsoft.com/office/powerpoint/2010/main" val="681307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Fees (</a:t>
            </a:r>
            <a:r>
              <a:rPr lang="en-IE" b="1" dirty="0" err="1" smtClean="0">
                <a:solidFill>
                  <a:srgbClr val="0073AB"/>
                </a:solidFill>
              </a:rPr>
              <a:t>Cont</a:t>
            </a:r>
            <a:r>
              <a:rPr lang="en-IE" b="1" dirty="0" smtClean="0">
                <a:solidFill>
                  <a:srgbClr val="0073AB"/>
                </a:solidFill>
              </a:rPr>
              <a:t>)</a:t>
            </a:r>
            <a:endParaRPr lang="en-IE" b="1" dirty="0">
              <a:solidFill>
                <a:srgbClr val="0073AB"/>
              </a:solidFill>
            </a:endParaRPr>
          </a:p>
        </p:txBody>
      </p:sp>
      <p:sp>
        <p:nvSpPr>
          <p:cNvPr id="3" name="Content Placeholder 2"/>
          <p:cNvSpPr>
            <a:spLocks noGrp="1"/>
          </p:cNvSpPr>
          <p:nvPr>
            <p:ph idx="1"/>
          </p:nvPr>
        </p:nvSpPr>
        <p:spPr/>
        <p:txBody>
          <a:bodyPr>
            <a:normAutofit fontScale="70000" lnSpcReduction="20000"/>
          </a:bodyPr>
          <a:lstStyle/>
          <a:p>
            <a:pPr marL="0" lvl="0" indent="0">
              <a:buNone/>
            </a:pPr>
            <a:r>
              <a:rPr lang="en-IE" dirty="0"/>
              <a:t>The new Act (Section 27 and S.I. 531 of 2014) introduces a completely new FOI fees </a:t>
            </a:r>
            <a:r>
              <a:rPr lang="en-IE" dirty="0" smtClean="0"/>
              <a:t>regime </a:t>
            </a:r>
            <a:r>
              <a:rPr lang="en-IE" dirty="0"/>
              <a:t>for non-personal </a:t>
            </a:r>
            <a:r>
              <a:rPr lang="en-IE" dirty="0" smtClean="0"/>
              <a:t>requests as follows:</a:t>
            </a:r>
          </a:p>
          <a:p>
            <a:endParaRPr lang="en-IE" dirty="0" smtClean="0"/>
          </a:p>
          <a:p>
            <a:r>
              <a:rPr lang="en-IE" dirty="0"/>
              <a:t>A</a:t>
            </a:r>
            <a:r>
              <a:rPr lang="en-IE" dirty="0" smtClean="0"/>
              <a:t> </a:t>
            </a:r>
            <a:r>
              <a:rPr lang="en-IE" dirty="0"/>
              <a:t>minimum threshold of €101 </a:t>
            </a:r>
            <a:r>
              <a:rPr lang="en-IE" dirty="0" smtClean="0"/>
              <a:t>has been introduced below </a:t>
            </a:r>
            <a:r>
              <a:rPr lang="en-IE" dirty="0"/>
              <a:t>which no search, retrieval and copying </a:t>
            </a:r>
            <a:r>
              <a:rPr lang="en-IE" dirty="0" smtClean="0"/>
              <a:t>(SRC) fees </a:t>
            </a:r>
            <a:r>
              <a:rPr lang="en-IE" dirty="0"/>
              <a:t>can be charged (appropriate minimum amount).  In other words, no charge applies in cases where the </a:t>
            </a:r>
            <a:r>
              <a:rPr lang="en-IE" dirty="0" smtClean="0"/>
              <a:t>SRC </a:t>
            </a:r>
            <a:r>
              <a:rPr lang="en-IE" dirty="0"/>
              <a:t>charge is €100 or less.  Where the cost is €101 or above, full fees apply</a:t>
            </a:r>
            <a:r>
              <a:rPr lang="en-IE" dirty="0" smtClean="0"/>
              <a:t>;</a:t>
            </a:r>
          </a:p>
          <a:p>
            <a:pPr lvl="0"/>
            <a:endParaRPr lang="en-IE" dirty="0"/>
          </a:p>
          <a:p>
            <a:pPr lvl="0"/>
            <a:r>
              <a:rPr lang="en-IE" dirty="0" smtClean="0"/>
              <a:t>There </a:t>
            </a:r>
            <a:r>
              <a:rPr lang="en-IE" dirty="0"/>
              <a:t>is a cap on the amount of </a:t>
            </a:r>
            <a:r>
              <a:rPr lang="en-IE" dirty="0" smtClean="0"/>
              <a:t>SRC </a:t>
            </a:r>
            <a:r>
              <a:rPr lang="en-IE" dirty="0"/>
              <a:t>fees that can be charged of €500 (appropriate maximum amount).  This means that even if the processing of a request costs €650, the requester can only be charged €500;</a:t>
            </a:r>
          </a:p>
          <a:p>
            <a:pPr marL="0" indent="0">
              <a:buNone/>
            </a:pPr>
            <a:endParaRPr lang="en-IE" dirty="0"/>
          </a:p>
          <a:p>
            <a:pPr lvl="0"/>
            <a:r>
              <a:rPr lang="en-IE" dirty="0"/>
              <a:t>There is a further upper limit on estimated </a:t>
            </a:r>
            <a:r>
              <a:rPr lang="en-IE" dirty="0" smtClean="0"/>
              <a:t>SRC fees </a:t>
            </a:r>
            <a:r>
              <a:rPr lang="en-IE" dirty="0"/>
              <a:t>at €700 called the “overall ceiling limit” above which an FOI body can refuse to process a request, unless the requester is prepared to refine the request to bring the </a:t>
            </a:r>
            <a:r>
              <a:rPr lang="en-IE" dirty="0" smtClean="0"/>
              <a:t>SRC </a:t>
            </a:r>
            <a:r>
              <a:rPr lang="en-IE" dirty="0"/>
              <a:t>fees below the limit; </a:t>
            </a:r>
          </a:p>
          <a:p>
            <a:endParaRPr lang="en-IE" dirty="0"/>
          </a:p>
        </p:txBody>
      </p:sp>
    </p:spTree>
    <p:extLst>
      <p:ext uri="{BB962C8B-B14F-4D97-AF65-F5344CB8AC3E}">
        <p14:creationId xmlns:p14="http://schemas.microsoft.com/office/powerpoint/2010/main" val="29231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Fees (</a:t>
            </a:r>
            <a:r>
              <a:rPr lang="en-IE" b="1" dirty="0" err="1" smtClean="0">
                <a:solidFill>
                  <a:srgbClr val="0073AB"/>
                </a:solidFill>
              </a:rPr>
              <a:t>Cont</a:t>
            </a:r>
            <a:r>
              <a:rPr lang="en-IE" b="1" dirty="0" smtClean="0">
                <a:solidFill>
                  <a:srgbClr val="0073AB"/>
                </a:solidFill>
              </a:rPr>
              <a:t>)</a:t>
            </a:r>
            <a:endParaRPr lang="en-IE" b="1" dirty="0">
              <a:solidFill>
                <a:srgbClr val="0073AB"/>
              </a:solidFill>
            </a:endParaRPr>
          </a:p>
        </p:txBody>
      </p:sp>
      <p:sp>
        <p:nvSpPr>
          <p:cNvPr id="3" name="Content Placeholder 2"/>
          <p:cNvSpPr>
            <a:spLocks noGrp="1"/>
          </p:cNvSpPr>
          <p:nvPr>
            <p:ph idx="1"/>
          </p:nvPr>
        </p:nvSpPr>
        <p:spPr/>
        <p:txBody>
          <a:bodyPr>
            <a:normAutofit lnSpcReduction="10000"/>
          </a:bodyPr>
          <a:lstStyle/>
          <a:p>
            <a:pPr lvl="0"/>
            <a:r>
              <a:rPr lang="en-IE" dirty="0"/>
              <a:t>The fee for internal review is now €30 (€10 for medical card holders and their dependants)</a:t>
            </a:r>
          </a:p>
          <a:p>
            <a:pPr marL="0" indent="0">
              <a:buNone/>
            </a:pPr>
            <a:endParaRPr lang="en-IE" dirty="0"/>
          </a:p>
          <a:p>
            <a:r>
              <a:rPr lang="en-IE" dirty="0"/>
              <a:t>The fee for appeals to the Information Commissioner is now €50 (€15 for medical card holders and their dependants).</a:t>
            </a:r>
          </a:p>
          <a:p>
            <a:endParaRPr lang="en-IE" dirty="0"/>
          </a:p>
          <a:p>
            <a:r>
              <a:rPr lang="en-IE" dirty="0"/>
              <a:t>The SRC fee per hour </a:t>
            </a:r>
            <a:r>
              <a:rPr lang="en-IE" dirty="0" smtClean="0"/>
              <a:t>is €20 </a:t>
            </a:r>
            <a:r>
              <a:rPr lang="en-IE" dirty="0"/>
              <a:t>and the copying fees </a:t>
            </a:r>
            <a:r>
              <a:rPr lang="en-IE" dirty="0" smtClean="0"/>
              <a:t>are </a:t>
            </a:r>
            <a:r>
              <a:rPr lang="en-IE" dirty="0"/>
              <a:t>4c per page of photocopying, €10 for CD and €6 for </a:t>
            </a:r>
            <a:r>
              <a:rPr lang="en-IE" dirty="0" smtClean="0"/>
              <a:t>x-ray.</a:t>
            </a:r>
            <a:endParaRPr lang="en-IE" dirty="0"/>
          </a:p>
          <a:p>
            <a:endParaRPr lang="en-IE" dirty="0"/>
          </a:p>
        </p:txBody>
      </p:sp>
    </p:spTree>
    <p:extLst>
      <p:ext uri="{BB962C8B-B14F-4D97-AF65-F5344CB8AC3E}">
        <p14:creationId xmlns:p14="http://schemas.microsoft.com/office/powerpoint/2010/main" val="242650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80728"/>
            <a:ext cx="8229600" cy="436910"/>
          </a:xfrm>
        </p:spPr>
        <p:txBody>
          <a:bodyPr/>
          <a:lstStyle/>
          <a:p>
            <a:r>
              <a:rPr lang="en-IE" sz="2800" b="1" dirty="0" smtClean="0">
                <a:solidFill>
                  <a:srgbClr val="0073AB"/>
                </a:solidFill>
              </a:rPr>
              <a:t>FOI Act 2014</a:t>
            </a:r>
            <a:endParaRPr lang="en-IE" sz="2800" b="1" dirty="0">
              <a:solidFill>
                <a:srgbClr val="0073AB"/>
              </a:solidFill>
            </a:endParaRPr>
          </a:p>
        </p:txBody>
      </p:sp>
      <p:sp>
        <p:nvSpPr>
          <p:cNvPr id="3" name="Content Placeholder 2"/>
          <p:cNvSpPr>
            <a:spLocks noGrp="1"/>
          </p:cNvSpPr>
          <p:nvPr>
            <p:ph idx="1"/>
          </p:nvPr>
        </p:nvSpPr>
        <p:spPr>
          <a:xfrm>
            <a:off x="1981200" y="1916833"/>
            <a:ext cx="8229600" cy="4209331"/>
          </a:xfrm>
        </p:spPr>
        <p:txBody>
          <a:bodyPr>
            <a:normAutofit fontScale="85000" lnSpcReduction="10000"/>
          </a:bodyPr>
          <a:lstStyle/>
          <a:p>
            <a:pPr marL="0" indent="0">
              <a:buNone/>
            </a:pPr>
            <a:endParaRPr lang="en-IE" sz="2000" dirty="0" smtClean="0"/>
          </a:p>
          <a:p>
            <a:pPr marL="0" indent="0">
              <a:buNone/>
            </a:pPr>
            <a:r>
              <a:rPr lang="en-IE" sz="2000" dirty="0" smtClean="0"/>
              <a:t>Key changes from previous Acts</a:t>
            </a:r>
          </a:p>
          <a:p>
            <a:r>
              <a:rPr lang="en-IE" sz="2000" dirty="0" smtClean="0"/>
              <a:t>New Act applies to all public bodies automatically unless a specific exemption provided;</a:t>
            </a:r>
          </a:p>
          <a:p>
            <a:r>
              <a:rPr lang="en-IE" sz="2000" dirty="0" smtClean="0"/>
              <a:t>It gives the Minister the power to prescribe bodies funded by the Exchequer to make them subject to FOI;</a:t>
            </a:r>
          </a:p>
          <a:p>
            <a:r>
              <a:rPr lang="en-IE" sz="2000" dirty="0" smtClean="0"/>
              <a:t>Subsidiaries of FOI bodies are automatically subject to FOI.  Subsidiaries of exempt bodies are exempt from FOI.  Where </a:t>
            </a:r>
            <a:r>
              <a:rPr lang="en-IE" sz="2000" dirty="0"/>
              <a:t>bodies are exempt in part, their subsidiaries are subject to FOI in respect of the functions that coincide with the functions of the parent entity that are subject to FOI;</a:t>
            </a:r>
            <a:endParaRPr lang="en-IE" sz="2000" dirty="0" smtClean="0"/>
          </a:p>
          <a:p>
            <a:r>
              <a:rPr lang="en-IE" sz="2000" dirty="0" smtClean="0"/>
              <a:t>Restrictions introduced in the 2003 Act are effectively reversed; </a:t>
            </a:r>
          </a:p>
          <a:p>
            <a:r>
              <a:rPr lang="en-IE" sz="2000" dirty="0"/>
              <a:t>T</a:t>
            </a:r>
            <a:r>
              <a:rPr lang="en-IE" sz="2000" dirty="0" smtClean="0"/>
              <a:t>he up-front application fee is removed and a new FOI fees regime is introduced;</a:t>
            </a:r>
          </a:p>
          <a:p>
            <a:r>
              <a:rPr lang="en-IE" sz="2000" dirty="0" smtClean="0"/>
              <a:t>New Act introduces publication scheme requirement (section 8).</a:t>
            </a:r>
          </a:p>
          <a:p>
            <a:pPr marL="0" indent="0">
              <a:buNone/>
            </a:pPr>
            <a:r>
              <a:rPr lang="en-IE" sz="2000" dirty="0" smtClean="0"/>
              <a:t> </a:t>
            </a:r>
            <a:endParaRPr lang="en-IE" sz="2000" dirty="0"/>
          </a:p>
        </p:txBody>
      </p:sp>
    </p:spTree>
    <p:extLst>
      <p:ext uri="{BB962C8B-B14F-4D97-AF65-F5344CB8AC3E}">
        <p14:creationId xmlns:p14="http://schemas.microsoft.com/office/powerpoint/2010/main" val="4255481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Fees (</a:t>
            </a:r>
            <a:r>
              <a:rPr lang="en-IE" b="1" dirty="0" err="1" smtClean="0">
                <a:solidFill>
                  <a:srgbClr val="0073AB"/>
                </a:solidFill>
              </a:rPr>
              <a:t>Cont</a:t>
            </a:r>
            <a:r>
              <a:rPr lang="en-IE" b="1" dirty="0" smtClean="0">
                <a:solidFill>
                  <a:srgbClr val="0073AB"/>
                </a:solidFill>
              </a:rPr>
              <a:t>)</a:t>
            </a:r>
            <a:endParaRPr lang="en-IE" b="1" dirty="0">
              <a:solidFill>
                <a:srgbClr val="0073AB"/>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a:t>Straightforward Examples</a:t>
            </a:r>
            <a:endParaRPr lang="en-IE" dirty="0"/>
          </a:p>
          <a:p>
            <a:endParaRPr lang="en-IE" dirty="0"/>
          </a:p>
          <a:p>
            <a:pPr marL="0" indent="0">
              <a:buNone/>
            </a:pPr>
            <a:r>
              <a:rPr lang="en-US" u="sng" dirty="0"/>
              <a:t>Example 1</a:t>
            </a:r>
            <a:endParaRPr lang="en-IE" dirty="0"/>
          </a:p>
          <a:p>
            <a:r>
              <a:rPr lang="en-US" dirty="0"/>
              <a:t>Estimated SRC €90</a:t>
            </a:r>
            <a:endParaRPr lang="en-IE" dirty="0"/>
          </a:p>
          <a:p>
            <a:r>
              <a:rPr lang="en-US" dirty="0"/>
              <a:t>Actual SRC cost of records released €90</a:t>
            </a:r>
            <a:endParaRPr lang="en-IE" dirty="0"/>
          </a:p>
          <a:p>
            <a:r>
              <a:rPr lang="en-US" dirty="0"/>
              <a:t>Charge to Requester – NIL because below appropriate minimum under Section 27.</a:t>
            </a:r>
            <a:endParaRPr lang="en-IE" dirty="0"/>
          </a:p>
          <a:p>
            <a:pPr marL="0" indent="0">
              <a:buNone/>
            </a:pPr>
            <a:endParaRPr lang="en-IE" dirty="0"/>
          </a:p>
          <a:p>
            <a:pPr marL="0" indent="0">
              <a:buNone/>
            </a:pPr>
            <a:r>
              <a:rPr lang="en-US" u="sng" dirty="0"/>
              <a:t>Example 2</a:t>
            </a:r>
            <a:r>
              <a:rPr lang="en-US" dirty="0"/>
              <a:t> </a:t>
            </a:r>
            <a:endParaRPr lang="en-IE" dirty="0"/>
          </a:p>
          <a:p>
            <a:r>
              <a:rPr lang="en-US" dirty="0"/>
              <a:t>Estimated SRC €240</a:t>
            </a:r>
            <a:endParaRPr lang="en-IE" dirty="0"/>
          </a:p>
          <a:p>
            <a:r>
              <a:rPr lang="en-US" dirty="0"/>
              <a:t>Actual SRC cost of records released €240</a:t>
            </a:r>
            <a:endParaRPr lang="en-IE" dirty="0"/>
          </a:p>
          <a:p>
            <a:r>
              <a:rPr lang="en-US" dirty="0"/>
              <a:t>Charge to Requester - €240 (appropriate minimum does not apply once cost of request exceeds €100).  </a:t>
            </a:r>
            <a:endParaRPr lang="en-IE" dirty="0"/>
          </a:p>
          <a:p>
            <a:endParaRPr lang="en-IE" dirty="0"/>
          </a:p>
        </p:txBody>
      </p:sp>
    </p:spTree>
    <p:extLst>
      <p:ext uri="{BB962C8B-B14F-4D97-AF65-F5344CB8AC3E}">
        <p14:creationId xmlns:p14="http://schemas.microsoft.com/office/powerpoint/2010/main" val="710444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Fees (</a:t>
            </a:r>
            <a:r>
              <a:rPr lang="en-IE" b="1" dirty="0" err="1" smtClean="0">
                <a:solidFill>
                  <a:srgbClr val="0073AB"/>
                </a:solidFill>
              </a:rPr>
              <a:t>Cont</a:t>
            </a:r>
            <a:r>
              <a:rPr lang="en-IE" b="1" dirty="0" smtClean="0">
                <a:solidFill>
                  <a:srgbClr val="0073AB"/>
                </a:solidFill>
              </a:rPr>
              <a:t>)</a:t>
            </a:r>
            <a:endParaRPr lang="en-IE" b="1" dirty="0">
              <a:solidFill>
                <a:srgbClr val="0073AB"/>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a:t>Example 3</a:t>
            </a:r>
            <a:r>
              <a:rPr lang="en-US" dirty="0"/>
              <a:t> </a:t>
            </a:r>
            <a:endParaRPr lang="en-IE" dirty="0"/>
          </a:p>
          <a:p>
            <a:r>
              <a:rPr lang="en-US" dirty="0"/>
              <a:t>Estimated SRC €550</a:t>
            </a:r>
            <a:endParaRPr lang="en-IE" dirty="0"/>
          </a:p>
          <a:p>
            <a:r>
              <a:rPr lang="en-US" dirty="0"/>
              <a:t>Actual SRC cost of records released €550</a:t>
            </a:r>
            <a:endParaRPr lang="en-IE" dirty="0"/>
          </a:p>
          <a:p>
            <a:r>
              <a:rPr lang="en-US" dirty="0"/>
              <a:t>Charge to Requester - €500 because this is prescribed appropriate maximum charge under Section 27</a:t>
            </a:r>
            <a:endParaRPr lang="en-IE" dirty="0"/>
          </a:p>
          <a:p>
            <a:pPr marL="0" indent="0">
              <a:buNone/>
            </a:pPr>
            <a:endParaRPr lang="en-IE" dirty="0"/>
          </a:p>
          <a:p>
            <a:pPr marL="0" indent="0">
              <a:buNone/>
            </a:pPr>
            <a:r>
              <a:rPr lang="en-US" u="sng" dirty="0"/>
              <a:t>Example 4</a:t>
            </a:r>
            <a:endParaRPr lang="en-IE" dirty="0"/>
          </a:p>
          <a:p>
            <a:r>
              <a:rPr lang="en-US" dirty="0"/>
              <a:t>Estimated SRC €850</a:t>
            </a:r>
            <a:endParaRPr lang="en-IE" dirty="0"/>
          </a:p>
          <a:p>
            <a:r>
              <a:rPr lang="en-US" dirty="0"/>
              <a:t>Contact Requester to see can it be brought below €700</a:t>
            </a:r>
            <a:endParaRPr lang="en-IE" dirty="0"/>
          </a:p>
          <a:p>
            <a:r>
              <a:rPr lang="en-US" dirty="0"/>
              <a:t>If not, request can be refused on administrative grounds because figure exceeds overall ceiling limit under Section 27</a:t>
            </a:r>
            <a:endParaRPr lang="en-IE" dirty="0"/>
          </a:p>
          <a:p>
            <a:endParaRPr lang="en-IE" dirty="0"/>
          </a:p>
        </p:txBody>
      </p:sp>
    </p:spTree>
    <p:extLst>
      <p:ext uri="{BB962C8B-B14F-4D97-AF65-F5344CB8AC3E}">
        <p14:creationId xmlns:p14="http://schemas.microsoft.com/office/powerpoint/2010/main" val="95017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Fees (</a:t>
            </a:r>
            <a:r>
              <a:rPr lang="en-IE" b="1" dirty="0" err="1" smtClean="0">
                <a:solidFill>
                  <a:srgbClr val="0073AB"/>
                </a:solidFill>
              </a:rPr>
              <a:t>Cont</a:t>
            </a:r>
            <a:r>
              <a:rPr lang="en-IE" b="1" dirty="0" smtClean="0">
                <a:solidFill>
                  <a:srgbClr val="0073AB"/>
                </a:solidFill>
              </a:rPr>
              <a:t>)</a:t>
            </a:r>
            <a:endParaRPr lang="en-IE" b="1" dirty="0">
              <a:solidFill>
                <a:srgbClr val="0073AB"/>
              </a:solidFill>
            </a:endParaRPr>
          </a:p>
        </p:txBody>
      </p:sp>
      <p:sp>
        <p:nvSpPr>
          <p:cNvPr id="3" name="Content Placeholder 2"/>
          <p:cNvSpPr>
            <a:spLocks noGrp="1"/>
          </p:cNvSpPr>
          <p:nvPr>
            <p:ph idx="1"/>
          </p:nvPr>
        </p:nvSpPr>
        <p:spPr/>
        <p:txBody>
          <a:bodyPr/>
          <a:lstStyle/>
          <a:p>
            <a:pPr marL="0" indent="0">
              <a:buNone/>
            </a:pPr>
            <a:r>
              <a:rPr lang="en-US" u="sng" dirty="0"/>
              <a:t>Example 5</a:t>
            </a:r>
            <a:endParaRPr lang="en-IE" dirty="0"/>
          </a:p>
          <a:p>
            <a:r>
              <a:rPr lang="en-US" dirty="0"/>
              <a:t>Estimated SRC €850</a:t>
            </a:r>
            <a:r>
              <a:rPr lang="en-IE" dirty="0"/>
              <a:t>.  </a:t>
            </a:r>
            <a:r>
              <a:rPr lang="en-US" dirty="0"/>
              <a:t>Contact Requester to see can it be brought below €700</a:t>
            </a:r>
            <a:endParaRPr lang="en-IE" dirty="0"/>
          </a:p>
          <a:p>
            <a:r>
              <a:rPr lang="en-US" dirty="0"/>
              <a:t>If not, request can be processed and full fees apply</a:t>
            </a:r>
            <a:endParaRPr lang="en-IE" dirty="0"/>
          </a:p>
          <a:p>
            <a:r>
              <a:rPr lang="en-US" dirty="0"/>
              <a:t>Actual SRC cost of records released €850</a:t>
            </a:r>
            <a:endParaRPr lang="en-IE" dirty="0"/>
          </a:p>
          <a:p>
            <a:r>
              <a:rPr lang="en-US" dirty="0"/>
              <a:t>Charge to Requester - €850</a:t>
            </a:r>
            <a:endParaRPr lang="en-IE" dirty="0"/>
          </a:p>
          <a:p>
            <a:endParaRPr lang="en-IE" dirty="0"/>
          </a:p>
        </p:txBody>
      </p:sp>
    </p:spTree>
    <p:extLst>
      <p:ext uri="{BB962C8B-B14F-4D97-AF65-F5344CB8AC3E}">
        <p14:creationId xmlns:p14="http://schemas.microsoft.com/office/powerpoint/2010/main" val="1993740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Fees (</a:t>
            </a:r>
            <a:r>
              <a:rPr lang="en-IE" b="1" dirty="0" err="1" smtClean="0">
                <a:solidFill>
                  <a:srgbClr val="0073AB"/>
                </a:solidFill>
              </a:rPr>
              <a:t>Cont</a:t>
            </a:r>
            <a:r>
              <a:rPr lang="en-IE" b="1" dirty="0" smtClean="0">
                <a:solidFill>
                  <a:srgbClr val="0073AB"/>
                </a:solidFill>
              </a:rPr>
              <a:t>)</a:t>
            </a:r>
            <a:endParaRPr lang="en-IE" b="1" dirty="0">
              <a:solidFill>
                <a:srgbClr val="0073AB"/>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u="sng" dirty="0"/>
              <a:t>More Complicated Scenarios</a:t>
            </a:r>
            <a:endParaRPr lang="en-IE" dirty="0"/>
          </a:p>
          <a:p>
            <a:pPr marL="0" indent="0">
              <a:buNone/>
            </a:pPr>
            <a:endParaRPr lang="en-US" u="sng" dirty="0"/>
          </a:p>
          <a:p>
            <a:pPr marL="0" indent="0">
              <a:buNone/>
            </a:pPr>
            <a:r>
              <a:rPr lang="en-US" u="sng" dirty="0"/>
              <a:t>Example 6</a:t>
            </a:r>
            <a:endParaRPr lang="en-IE" dirty="0"/>
          </a:p>
          <a:p>
            <a:r>
              <a:rPr lang="en-US" dirty="0"/>
              <a:t>Estimated SRC €240</a:t>
            </a:r>
            <a:endParaRPr lang="en-IE" dirty="0"/>
          </a:p>
          <a:p>
            <a:r>
              <a:rPr lang="en-US" dirty="0"/>
              <a:t>Actual SRC cost of records released 25% (€60)</a:t>
            </a:r>
            <a:endParaRPr lang="en-IE" dirty="0"/>
          </a:p>
          <a:p>
            <a:r>
              <a:rPr lang="en-US" dirty="0"/>
              <a:t>Charge to Requester – NIL.  Deposit refunded.</a:t>
            </a:r>
            <a:endParaRPr lang="en-IE" dirty="0"/>
          </a:p>
          <a:p>
            <a:pPr marL="0" indent="0">
              <a:buNone/>
            </a:pPr>
            <a:endParaRPr lang="en-IE" dirty="0"/>
          </a:p>
          <a:p>
            <a:pPr marL="0" indent="0">
              <a:buNone/>
            </a:pPr>
            <a:r>
              <a:rPr lang="en-US" u="sng" dirty="0"/>
              <a:t>Example 7</a:t>
            </a:r>
            <a:endParaRPr lang="en-IE" dirty="0"/>
          </a:p>
          <a:p>
            <a:r>
              <a:rPr lang="en-US" dirty="0"/>
              <a:t>Estimated SRC €490</a:t>
            </a:r>
            <a:endParaRPr lang="en-IE" dirty="0"/>
          </a:p>
          <a:p>
            <a:r>
              <a:rPr lang="en-US" dirty="0"/>
              <a:t>Actual SRC cost of records released 50% (€245)</a:t>
            </a:r>
            <a:endParaRPr lang="en-IE" dirty="0"/>
          </a:p>
          <a:p>
            <a:r>
              <a:rPr lang="en-US" dirty="0"/>
              <a:t>Charge to Requester – €245 less deposit paid (appropriate minimum does not apply once cost of request exceeds €100).</a:t>
            </a:r>
            <a:endParaRPr lang="en-IE" dirty="0"/>
          </a:p>
        </p:txBody>
      </p:sp>
    </p:spTree>
    <p:extLst>
      <p:ext uri="{BB962C8B-B14F-4D97-AF65-F5344CB8AC3E}">
        <p14:creationId xmlns:p14="http://schemas.microsoft.com/office/powerpoint/2010/main" val="3930237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Fees (</a:t>
            </a:r>
            <a:r>
              <a:rPr lang="en-IE" b="1" dirty="0" err="1" smtClean="0">
                <a:solidFill>
                  <a:srgbClr val="0073AB"/>
                </a:solidFill>
              </a:rPr>
              <a:t>Cont</a:t>
            </a:r>
            <a:r>
              <a:rPr lang="en-IE" b="1" dirty="0" smtClean="0">
                <a:solidFill>
                  <a:srgbClr val="0073AB"/>
                </a:solidFill>
              </a:rPr>
              <a:t>)</a:t>
            </a:r>
            <a:endParaRPr lang="en-IE" b="1" dirty="0">
              <a:solidFill>
                <a:srgbClr val="0073AB"/>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a:t>Example 8</a:t>
            </a:r>
            <a:r>
              <a:rPr lang="en-US" dirty="0"/>
              <a:t> </a:t>
            </a:r>
            <a:endParaRPr lang="en-IE" dirty="0"/>
          </a:p>
          <a:p>
            <a:r>
              <a:rPr lang="en-US" dirty="0"/>
              <a:t>Estimated SRC €850 - Contact Requester to see can it be brought below €700.</a:t>
            </a:r>
            <a:endParaRPr lang="en-IE" dirty="0"/>
          </a:p>
          <a:p>
            <a:r>
              <a:rPr lang="en-US" dirty="0"/>
              <a:t>Requester refuses and FOI body decides to process request even though overall ceiling limit exceeded.</a:t>
            </a:r>
            <a:endParaRPr lang="en-IE" dirty="0"/>
          </a:p>
          <a:p>
            <a:r>
              <a:rPr lang="en-US" dirty="0"/>
              <a:t>Actual SRC cost of records released €80</a:t>
            </a:r>
            <a:endParaRPr lang="en-IE" dirty="0"/>
          </a:p>
          <a:p>
            <a:r>
              <a:rPr lang="en-US" dirty="0"/>
              <a:t>Charge to Requester – NIL because below appropriate minimum under Section 27.  Deposit refunded.</a:t>
            </a:r>
            <a:endParaRPr lang="en-IE" dirty="0" smtClean="0"/>
          </a:p>
          <a:p>
            <a:pPr marL="0" indent="0">
              <a:buNone/>
            </a:pPr>
            <a:r>
              <a:rPr lang="en-US" u="sng" dirty="0"/>
              <a:t>Example </a:t>
            </a:r>
            <a:r>
              <a:rPr lang="en-US" u="sng" dirty="0" smtClean="0"/>
              <a:t>9</a:t>
            </a:r>
            <a:endParaRPr lang="en-IE" dirty="0"/>
          </a:p>
          <a:p>
            <a:r>
              <a:rPr lang="en-US" dirty="0"/>
              <a:t>Estimated SRC €850 - Contact Requester to see can it be brought below €700</a:t>
            </a:r>
            <a:endParaRPr lang="en-IE" dirty="0"/>
          </a:p>
          <a:p>
            <a:r>
              <a:rPr lang="en-US" dirty="0"/>
              <a:t>Requester refuses and FOI body decides to process request even though overall ceiling limit exceeded.</a:t>
            </a:r>
            <a:endParaRPr lang="en-IE" dirty="0"/>
          </a:p>
          <a:p>
            <a:r>
              <a:rPr lang="en-US" dirty="0"/>
              <a:t>Actual SRC cost of records released €850 or even €1,500.</a:t>
            </a:r>
            <a:endParaRPr lang="en-IE" dirty="0"/>
          </a:p>
          <a:p>
            <a:r>
              <a:rPr lang="en-US" dirty="0"/>
              <a:t>Charge to Requester - €850 or €1,500 as </a:t>
            </a:r>
            <a:r>
              <a:rPr lang="en-US" dirty="0" smtClean="0"/>
              <a:t>appropriate.</a:t>
            </a:r>
            <a:endParaRPr lang="en-IE" dirty="0"/>
          </a:p>
          <a:p>
            <a:endParaRPr lang="en-IE" dirty="0"/>
          </a:p>
        </p:txBody>
      </p:sp>
    </p:spTree>
    <p:extLst>
      <p:ext uri="{BB962C8B-B14F-4D97-AF65-F5344CB8AC3E}">
        <p14:creationId xmlns:p14="http://schemas.microsoft.com/office/powerpoint/2010/main" val="4016352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More Key Points re Fees</a:t>
            </a:r>
            <a:endParaRPr lang="en-IE" b="1" dirty="0">
              <a:solidFill>
                <a:srgbClr val="0073AB"/>
              </a:solidFill>
            </a:endParaRPr>
          </a:p>
        </p:txBody>
      </p:sp>
      <p:sp>
        <p:nvSpPr>
          <p:cNvPr id="3" name="Content Placeholder 2"/>
          <p:cNvSpPr>
            <a:spLocks noGrp="1"/>
          </p:cNvSpPr>
          <p:nvPr>
            <p:ph idx="1"/>
          </p:nvPr>
        </p:nvSpPr>
        <p:spPr/>
        <p:txBody>
          <a:bodyPr>
            <a:normAutofit fontScale="70000" lnSpcReduction="20000"/>
          </a:bodyPr>
          <a:lstStyle/>
          <a:p>
            <a:endParaRPr lang="en-IE" dirty="0" smtClean="0"/>
          </a:p>
          <a:p>
            <a:r>
              <a:rPr lang="en-IE" dirty="0" smtClean="0"/>
              <a:t>Application of search, retrieval and copying charges is mandatory</a:t>
            </a:r>
            <a:r>
              <a:rPr lang="en-IE" dirty="0"/>
              <a:t>;</a:t>
            </a:r>
          </a:p>
          <a:p>
            <a:r>
              <a:rPr lang="en-IE" dirty="0" smtClean="0"/>
              <a:t>If a request costs €100 or less in terms of search, retrieval and copying, it is processed free of charge.  </a:t>
            </a:r>
            <a:r>
              <a:rPr lang="en-IE" dirty="0"/>
              <a:t>O</a:t>
            </a:r>
            <a:r>
              <a:rPr lang="en-IE" dirty="0" smtClean="0"/>
              <a:t>nce the cost is €101 or above, full charges apply.</a:t>
            </a:r>
          </a:p>
          <a:p>
            <a:r>
              <a:rPr lang="en-IE" dirty="0" smtClean="0"/>
              <a:t>In </a:t>
            </a:r>
            <a:r>
              <a:rPr lang="en-IE" dirty="0"/>
              <a:t>order to charge fees, notification of a deposit (of at least 20%) must be sent to requester within </a:t>
            </a:r>
            <a:r>
              <a:rPr lang="en-IE" dirty="0" smtClean="0"/>
              <a:t>10 working days;</a:t>
            </a:r>
            <a:endParaRPr lang="en-IE" dirty="0"/>
          </a:p>
          <a:p>
            <a:r>
              <a:rPr lang="en-IE" dirty="0"/>
              <a:t>In order to refuse a request under Section 27(12), a notification must issue within 10 working days, including a request for a deposit in the event of any refined request;</a:t>
            </a:r>
          </a:p>
          <a:p>
            <a:r>
              <a:rPr lang="en-IE" dirty="0"/>
              <a:t>The clock stops (in terms of the requirement to process the FOI request within 4 weeks from the date that the deposit notification issues).  The clock starts again when the deposit is paid;</a:t>
            </a:r>
          </a:p>
          <a:p>
            <a:r>
              <a:rPr lang="en-IE" dirty="0"/>
              <a:t>You can only charge search, retrieval and copying fees in respect of records actually released</a:t>
            </a:r>
            <a:r>
              <a:rPr lang="en-IE" dirty="0" smtClean="0"/>
              <a:t>.</a:t>
            </a:r>
            <a:endParaRPr lang="en-IE" dirty="0"/>
          </a:p>
        </p:txBody>
      </p:sp>
    </p:spTree>
    <p:extLst>
      <p:ext uri="{BB962C8B-B14F-4D97-AF65-F5344CB8AC3E}">
        <p14:creationId xmlns:p14="http://schemas.microsoft.com/office/powerpoint/2010/main" val="4233904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Internal Review</a:t>
            </a:r>
            <a:endParaRPr lang="en-IE" b="1" dirty="0">
              <a:solidFill>
                <a:srgbClr val="0073AB"/>
              </a:solidFill>
            </a:endParaRPr>
          </a:p>
        </p:txBody>
      </p:sp>
      <p:sp>
        <p:nvSpPr>
          <p:cNvPr id="3" name="Content Placeholder 2"/>
          <p:cNvSpPr>
            <a:spLocks noGrp="1"/>
          </p:cNvSpPr>
          <p:nvPr>
            <p:ph idx="1"/>
          </p:nvPr>
        </p:nvSpPr>
        <p:spPr/>
        <p:txBody>
          <a:bodyPr>
            <a:normAutofit lnSpcReduction="10000"/>
          </a:bodyPr>
          <a:lstStyle/>
          <a:p>
            <a:pPr eaLnBrk="1" hangingPunct="1">
              <a:spcBef>
                <a:spcPct val="0"/>
              </a:spcBef>
              <a:buSzTx/>
              <a:buFont typeface="Wingdings" panose="05000000000000000000" pitchFamily="2" charset="2"/>
              <a:buChar char="§"/>
            </a:pPr>
            <a:endParaRPr lang="en-IE" dirty="0" smtClean="0">
              <a:latin typeface="Times New Roman" panose="02020603050405020304" pitchFamily="18" charset="0"/>
            </a:endParaRPr>
          </a:p>
          <a:p>
            <a:pPr eaLnBrk="1" hangingPunct="1">
              <a:spcBef>
                <a:spcPct val="0"/>
              </a:spcBef>
              <a:buSzTx/>
              <a:buFont typeface="Wingdings" panose="05000000000000000000" pitchFamily="2" charset="2"/>
              <a:buChar char="§"/>
            </a:pPr>
            <a:r>
              <a:rPr lang="en-IE" dirty="0" smtClean="0">
                <a:latin typeface="Times New Roman" panose="02020603050405020304" pitchFamily="18" charset="0"/>
              </a:rPr>
              <a:t>Requester has 4 weeks following decision letter in which to apply for internal review;</a:t>
            </a:r>
          </a:p>
          <a:p>
            <a:pPr eaLnBrk="1" hangingPunct="1">
              <a:spcBef>
                <a:spcPct val="0"/>
              </a:spcBef>
              <a:buSzTx/>
              <a:buFont typeface="Wingdings" panose="05000000000000000000" pitchFamily="2" charset="2"/>
              <a:buChar char="§"/>
            </a:pPr>
            <a:endParaRPr lang="en-IE" dirty="0" smtClean="0">
              <a:latin typeface="Times New Roman" panose="02020603050405020304" pitchFamily="18" charset="0"/>
            </a:endParaRPr>
          </a:p>
          <a:p>
            <a:pPr eaLnBrk="1" hangingPunct="1">
              <a:spcBef>
                <a:spcPct val="0"/>
              </a:spcBef>
              <a:buSzTx/>
              <a:buFont typeface="Wingdings" panose="05000000000000000000" pitchFamily="2" charset="2"/>
              <a:buChar char="§"/>
            </a:pPr>
            <a:r>
              <a:rPr lang="en-IE" dirty="0" smtClean="0">
                <a:latin typeface="Times New Roman" panose="02020603050405020304" pitchFamily="18" charset="0"/>
              </a:rPr>
              <a:t>Reviewer must be of higher rank than original decision maker;</a:t>
            </a:r>
          </a:p>
          <a:p>
            <a:pPr eaLnBrk="1" hangingPunct="1">
              <a:spcBef>
                <a:spcPct val="0"/>
              </a:spcBef>
              <a:buSzTx/>
              <a:buFont typeface="Wingdings" panose="05000000000000000000" pitchFamily="2" charset="2"/>
              <a:buChar char="§"/>
            </a:pPr>
            <a:endParaRPr lang="en-IE" dirty="0">
              <a:latin typeface="Times New Roman" panose="02020603050405020304" pitchFamily="18" charset="0"/>
            </a:endParaRPr>
          </a:p>
          <a:p>
            <a:pPr eaLnBrk="1" hangingPunct="1">
              <a:spcBef>
                <a:spcPct val="0"/>
              </a:spcBef>
              <a:buSzTx/>
              <a:buFont typeface="Wingdings" panose="05000000000000000000" pitchFamily="2" charset="2"/>
              <a:buChar char="§"/>
            </a:pPr>
            <a:r>
              <a:rPr lang="en-IE" dirty="0" smtClean="0">
                <a:latin typeface="Times New Roman" panose="02020603050405020304" pitchFamily="18" charset="0"/>
              </a:rPr>
              <a:t>Outcome of internal review must be communicated to decision maker within 3 weeks; </a:t>
            </a:r>
          </a:p>
          <a:p>
            <a:pPr eaLnBrk="1" hangingPunct="1">
              <a:spcBef>
                <a:spcPct val="0"/>
              </a:spcBef>
              <a:buSzTx/>
              <a:buFont typeface="Wingdings" panose="05000000000000000000" pitchFamily="2" charset="2"/>
              <a:buChar char="§"/>
            </a:pPr>
            <a:endParaRPr lang="en-IE" dirty="0">
              <a:latin typeface="Times New Roman" panose="02020603050405020304" pitchFamily="18" charset="0"/>
            </a:endParaRPr>
          </a:p>
          <a:p>
            <a:pPr eaLnBrk="1" hangingPunct="1">
              <a:spcBef>
                <a:spcPct val="0"/>
              </a:spcBef>
              <a:buSzTx/>
              <a:buFont typeface="Wingdings" panose="05000000000000000000" pitchFamily="2" charset="2"/>
              <a:buChar char="§"/>
            </a:pPr>
            <a:r>
              <a:rPr lang="en-IE" dirty="0" smtClean="0">
                <a:latin typeface="Times New Roman" panose="02020603050405020304" pitchFamily="18" charset="0"/>
              </a:rPr>
              <a:t>Reviewer can affirm, vary or annul the original decision.</a:t>
            </a:r>
            <a:endParaRPr lang="en-IE" dirty="0">
              <a:latin typeface="Times New Roman" panose="02020603050405020304" pitchFamily="18" charset="0"/>
            </a:endParaRPr>
          </a:p>
          <a:p>
            <a:endParaRPr lang="en-IE" dirty="0"/>
          </a:p>
        </p:txBody>
      </p:sp>
    </p:spTree>
    <p:extLst>
      <p:ext uri="{BB962C8B-B14F-4D97-AF65-F5344CB8AC3E}">
        <p14:creationId xmlns:p14="http://schemas.microsoft.com/office/powerpoint/2010/main" val="3535218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Appeal to Information Commissioner</a:t>
            </a:r>
            <a:endParaRPr lang="en-IE" b="1" dirty="0">
              <a:solidFill>
                <a:srgbClr val="0073AB"/>
              </a:solidFill>
            </a:endParaRPr>
          </a:p>
        </p:txBody>
      </p:sp>
      <p:sp>
        <p:nvSpPr>
          <p:cNvPr id="3" name="Content Placeholder 2"/>
          <p:cNvSpPr>
            <a:spLocks noGrp="1"/>
          </p:cNvSpPr>
          <p:nvPr>
            <p:ph idx="1"/>
          </p:nvPr>
        </p:nvSpPr>
        <p:spPr/>
        <p:txBody>
          <a:bodyPr/>
          <a:lstStyle/>
          <a:p>
            <a:endParaRPr lang="en-US" dirty="0" smtClean="0"/>
          </a:p>
          <a:p>
            <a:r>
              <a:rPr lang="en-US" dirty="0" smtClean="0"/>
              <a:t>A requester may appeal the decision of a public body on an FOI request to the Information Commissioner within 6 months of such decision;</a:t>
            </a:r>
          </a:p>
          <a:p>
            <a:endParaRPr lang="en-US" dirty="0"/>
          </a:p>
          <a:p>
            <a:r>
              <a:rPr lang="en-US" dirty="0" smtClean="0"/>
              <a:t>The Information Commissioner reviews  </a:t>
            </a:r>
            <a:r>
              <a:rPr lang="en-US" dirty="0"/>
              <a:t>decisions of public bodies and where </a:t>
            </a:r>
            <a:r>
              <a:rPr lang="en-US" dirty="0" smtClean="0"/>
              <a:t>necessary makes </a:t>
            </a:r>
            <a:r>
              <a:rPr lang="en-US" dirty="0"/>
              <a:t>binding new </a:t>
            </a:r>
            <a:r>
              <a:rPr lang="en-US" dirty="0" smtClean="0"/>
              <a:t>decisions.</a:t>
            </a:r>
            <a:endParaRPr lang="en-US" dirty="0"/>
          </a:p>
          <a:p>
            <a:endParaRPr lang="en-IE" dirty="0"/>
          </a:p>
        </p:txBody>
      </p:sp>
    </p:spTree>
    <p:extLst>
      <p:ext uri="{BB962C8B-B14F-4D97-AF65-F5344CB8AC3E}">
        <p14:creationId xmlns:p14="http://schemas.microsoft.com/office/powerpoint/2010/main" val="352552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rgbClr val="0073AB"/>
                </a:solidFill>
              </a:rPr>
              <a:t>Latest Position</a:t>
            </a:r>
          </a:p>
        </p:txBody>
      </p:sp>
      <p:sp>
        <p:nvSpPr>
          <p:cNvPr id="3" name="Content Placeholder 2"/>
          <p:cNvSpPr>
            <a:spLocks noGrp="1"/>
          </p:cNvSpPr>
          <p:nvPr>
            <p:ph idx="1"/>
          </p:nvPr>
        </p:nvSpPr>
        <p:spPr/>
        <p:txBody>
          <a:bodyPr/>
          <a:lstStyle/>
          <a:p>
            <a:r>
              <a:rPr lang="en-IE" dirty="0"/>
              <a:t>The new Act came into force on 14 October </a:t>
            </a:r>
            <a:r>
              <a:rPr lang="en-IE" dirty="0" smtClean="0"/>
              <a:t>2014;</a:t>
            </a:r>
            <a:endParaRPr lang="en-IE" dirty="0"/>
          </a:p>
          <a:p>
            <a:r>
              <a:rPr lang="en-IE" dirty="0"/>
              <a:t>Secondary legislation is required to bring certain provisions into </a:t>
            </a:r>
            <a:r>
              <a:rPr lang="en-IE" dirty="0" smtClean="0"/>
              <a:t>effect;  </a:t>
            </a:r>
          </a:p>
          <a:p>
            <a:r>
              <a:rPr lang="en-IE" dirty="0" smtClean="0"/>
              <a:t>New </a:t>
            </a:r>
            <a:r>
              <a:rPr lang="en-IE" dirty="0"/>
              <a:t>Fees </a:t>
            </a:r>
            <a:r>
              <a:rPr lang="en-IE" dirty="0" smtClean="0"/>
              <a:t>order made (S.I. 531/2014);</a:t>
            </a:r>
          </a:p>
          <a:p>
            <a:r>
              <a:rPr lang="en-IE" dirty="0" smtClean="0"/>
              <a:t>Others orders will follow</a:t>
            </a:r>
            <a:r>
              <a:rPr lang="en-IE" dirty="0"/>
              <a:t> </a:t>
            </a:r>
            <a:r>
              <a:rPr lang="en-IE" dirty="0" smtClean="0"/>
              <a:t>– some additional exemptions, changes to lead-in and retrospection dates;</a:t>
            </a:r>
          </a:p>
          <a:p>
            <a:r>
              <a:rPr lang="en-IE" dirty="0" smtClean="0"/>
              <a:t>Model Publication Scheme to be made by Minister.</a:t>
            </a:r>
            <a:endParaRPr lang="en-IE" dirty="0"/>
          </a:p>
          <a:p>
            <a:endParaRPr lang="en-IE" dirty="0"/>
          </a:p>
        </p:txBody>
      </p:sp>
    </p:spTree>
    <p:extLst>
      <p:ext uri="{BB962C8B-B14F-4D97-AF65-F5344CB8AC3E}">
        <p14:creationId xmlns:p14="http://schemas.microsoft.com/office/powerpoint/2010/main" val="997811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u="sng" dirty="0">
                <a:solidFill>
                  <a:srgbClr val="0073AB"/>
                </a:solidFill>
                <a:latin typeface="Times New Roman" panose="02020603050405020304" pitchFamily="18" charset="0"/>
              </a:rPr>
              <a:t>USEFUL WEBSITES</a:t>
            </a:r>
            <a:r>
              <a:rPr lang="en-IE" b="1" u="sng" dirty="0">
                <a:latin typeface="Times New Roman" panose="02020603050405020304" pitchFamily="18" charset="0"/>
              </a:rPr>
              <a:t/>
            </a:r>
            <a:br>
              <a:rPr lang="en-IE" b="1" u="sng" dirty="0">
                <a:latin typeface="Times New Roman" panose="02020603050405020304" pitchFamily="18" charset="0"/>
              </a:rPr>
            </a:br>
            <a:endParaRPr lang="en-IE" dirty="0"/>
          </a:p>
        </p:txBody>
      </p:sp>
      <p:sp>
        <p:nvSpPr>
          <p:cNvPr id="3" name="Content Placeholder 2"/>
          <p:cNvSpPr>
            <a:spLocks noGrp="1"/>
          </p:cNvSpPr>
          <p:nvPr>
            <p:ph idx="1"/>
          </p:nvPr>
        </p:nvSpPr>
        <p:spPr/>
        <p:txBody>
          <a:bodyPr/>
          <a:lstStyle/>
          <a:p>
            <a:pPr eaLnBrk="1" hangingPunct="1">
              <a:buClr>
                <a:schemeClr val="tx1"/>
              </a:buClr>
              <a:buFont typeface="Wingdings" panose="05000000000000000000" pitchFamily="2" charset="2"/>
              <a:buNone/>
            </a:pPr>
            <a:endParaRPr lang="en-IE" dirty="0">
              <a:latin typeface="Times New Roman" panose="02020603050405020304" pitchFamily="18" charset="0"/>
            </a:endParaRPr>
          </a:p>
          <a:p>
            <a:pPr eaLnBrk="1" hangingPunct="1">
              <a:buClr>
                <a:schemeClr val="tx1"/>
              </a:buClr>
              <a:buFont typeface="Wingdings" panose="05000000000000000000" pitchFamily="2" charset="2"/>
              <a:buNone/>
            </a:pPr>
            <a:r>
              <a:rPr lang="en-IE" dirty="0">
                <a:latin typeface="Times New Roman" panose="02020603050405020304" pitchFamily="18" charset="0"/>
              </a:rPr>
              <a:t>Freedom of Information</a:t>
            </a:r>
            <a:r>
              <a:rPr lang="en-IE" dirty="0">
                <a:solidFill>
                  <a:schemeClr val="bg1"/>
                </a:solidFill>
                <a:latin typeface="Times New Roman" panose="02020603050405020304" pitchFamily="18" charset="0"/>
              </a:rPr>
              <a:t> Central Policy Unit</a:t>
            </a:r>
          </a:p>
          <a:p>
            <a:pPr eaLnBrk="1" hangingPunct="1">
              <a:buClr>
                <a:schemeClr val="tx1"/>
              </a:buClr>
              <a:buFont typeface="Wingdings" panose="05000000000000000000" pitchFamily="2" charset="2"/>
              <a:buNone/>
            </a:pPr>
            <a:r>
              <a:rPr lang="en-IE" dirty="0" smtClean="0">
                <a:solidFill>
                  <a:schemeClr val="bg1"/>
                </a:solidFill>
                <a:latin typeface="Times New Roman" panose="02020603050405020304" pitchFamily="18" charset="0"/>
                <a:hlinkClick r:id="rId2"/>
              </a:rPr>
              <a:t>www.foi.gov.ie</a:t>
            </a:r>
            <a:endParaRPr lang="en-IE" dirty="0" smtClean="0">
              <a:solidFill>
                <a:schemeClr val="bg1"/>
              </a:solidFill>
              <a:latin typeface="Times New Roman" panose="02020603050405020304" pitchFamily="18" charset="0"/>
            </a:endParaRPr>
          </a:p>
          <a:p>
            <a:pPr eaLnBrk="1" hangingPunct="1">
              <a:buClr>
                <a:schemeClr val="tx1"/>
              </a:buClr>
              <a:buFont typeface="Wingdings" panose="05000000000000000000" pitchFamily="2" charset="2"/>
              <a:buNone/>
            </a:pPr>
            <a:endParaRPr lang="en-IE" dirty="0">
              <a:solidFill>
                <a:schemeClr val="bg1"/>
              </a:solidFill>
              <a:latin typeface="Times New Roman" panose="02020603050405020304" pitchFamily="18" charset="0"/>
            </a:endParaRPr>
          </a:p>
          <a:p>
            <a:pPr eaLnBrk="1" hangingPunct="1">
              <a:buClr>
                <a:schemeClr val="tx1"/>
              </a:buClr>
              <a:buFont typeface="Wingdings" panose="05000000000000000000" pitchFamily="2" charset="2"/>
              <a:buNone/>
            </a:pPr>
            <a:r>
              <a:rPr lang="en-IE" dirty="0">
                <a:latin typeface="Times New Roman" panose="02020603050405020304" pitchFamily="18" charset="0"/>
              </a:rPr>
              <a:t>Office of the Information Commissioner</a:t>
            </a:r>
          </a:p>
          <a:p>
            <a:pPr>
              <a:buClr>
                <a:schemeClr val="tx1"/>
              </a:buClr>
              <a:buNone/>
            </a:pPr>
            <a:r>
              <a:rPr lang="en-IE" dirty="0" smtClean="0">
                <a:solidFill>
                  <a:schemeClr val="bg1"/>
                </a:solidFill>
                <a:latin typeface="Times New Roman" panose="02020603050405020304" pitchFamily="18" charset="0"/>
                <a:hlinkClick r:id="rId3"/>
              </a:rPr>
              <a:t>www.oic.gov.ie</a:t>
            </a:r>
            <a:endParaRPr lang="en-IE" dirty="0">
              <a:solidFill>
                <a:schemeClr val="bg1"/>
              </a:solidFill>
              <a:latin typeface="Times New Roman" panose="02020603050405020304" pitchFamily="18" charset="0"/>
            </a:endParaRPr>
          </a:p>
          <a:p>
            <a:pPr eaLnBrk="1" hangingPunct="1">
              <a:buClr>
                <a:schemeClr val="tx1"/>
              </a:buClr>
              <a:buFont typeface="Wingdings" panose="05000000000000000000" pitchFamily="2" charset="2"/>
              <a:buNone/>
            </a:pPr>
            <a:endParaRPr lang="en-IE" dirty="0">
              <a:solidFill>
                <a:schemeClr val="bg1"/>
              </a:solidFill>
              <a:latin typeface="Times New Roman" panose="02020603050405020304" pitchFamily="18" charset="0"/>
            </a:endParaRPr>
          </a:p>
          <a:p>
            <a:endParaRPr lang="en-IE" dirty="0"/>
          </a:p>
        </p:txBody>
      </p:sp>
    </p:spTree>
    <p:extLst>
      <p:ext uri="{BB962C8B-B14F-4D97-AF65-F5344CB8AC3E}">
        <p14:creationId xmlns:p14="http://schemas.microsoft.com/office/powerpoint/2010/main" val="47961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3200" b="1" dirty="0">
                <a:solidFill>
                  <a:srgbClr val="0073AB"/>
                </a:solidFill>
              </a:rPr>
              <a:t>Provisions of the FOI Act</a:t>
            </a:r>
            <a:r>
              <a:rPr lang="en-IE" sz="3200" b="1" dirty="0">
                <a:solidFill>
                  <a:srgbClr val="0070C0"/>
                </a:solidFill>
              </a:rPr>
              <a:t/>
            </a:r>
            <a:br>
              <a:rPr lang="en-IE" sz="3200" b="1" dirty="0">
                <a:solidFill>
                  <a:srgbClr val="0070C0"/>
                </a:solidFill>
              </a:rPr>
            </a:br>
            <a:endParaRPr lang="en-IE" sz="3200" dirty="0"/>
          </a:p>
        </p:txBody>
      </p:sp>
      <p:sp>
        <p:nvSpPr>
          <p:cNvPr id="3" name="Content Placeholder 2"/>
          <p:cNvSpPr>
            <a:spLocks noGrp="1"/>
          </p:cNvSpPr>
          <p:nvPr>
            <p:ph idx="1"/>
          </p:nvPr>
        </p:nvSpPr>
        <p:spPr/>
        <p:txBody>
          <a:bodyPr/>
          <a:lstStyle/>
          <a:p>
            <a:endParaRPr lang="en-IE" sz="2000" dirty="0" smtClean="0"/>
          </a:p>
          <a:p>
            <a:r>
              <a:rPr lang="en-IE" sz="2000" dirty="0" smtClean="0"/>
              <a:t>Part </a:t>
            </a:r>
            <a:r>
              <a:rPr lang="en-IE" sz="2000" dirty="0"/>
              <a:t>1 </a:t>
            </a:r>
            <a:r>
              <a:rPr lang="en-IE" sz="2000" dirty="0" smtClean="0"/>
              <a:t>“Preliminary </a:t>
            </a:r>
            <a:r>
              <a:rPr lang="en-IE" sz="2000" dirty="0"/>
              <a:t>and </a:t>
            </a:r>
            <a:r>
              <a:rPr lang="en-IE" sz="2000" dirty="0" smtClean="0"/>
              <a:t>General” </a:t>
            </a:r>
            <a:r>
              <a:rPr lang="en-IE" sz="2000" dirty="0"/>
              <a:t>deals with commencement dates, definitions used, power of the Minister to make Regulations </a:t>
            </a:r>
            <a:r>
              <a:rPr lang="en-IE" sz="2000" dirty="0" err="1" smtClean="0"/>
              <a:t>etc</a:t>
            </a:r>
            <a:r>
              <a:rPr lang="en-IE" sz="2000" dirty="0" smtClean="0"/>
              <a:t>;</a:t>
            </a:r>
          </a:p>
          <a:p>
            <a:endParaRPr lang="en-IE" sz="2000" dirty="0"/>
          </a:p>
          <a:p>
            <a:r>
              <a:rPr lang="en-IE" sz="2000" dirty="0"/>
              <a:t>Part 2 </a:t>
            </a:r>
            <a:r>
              <a:rPr lang="en-IE" sz="2000" dirty="0" smtClean="0"/>
              <a:t>“FOI Bodies” </a:t>
            </a:r>
            <a:r>
              <a:rPr lang="en-IE" sz="2000" dirty="0"/>
              <a:t>which encompasses what we traditionally understand as public bodies </a:t>
            </a:r>
            <a:r>
              <a:rPr lang="en-IE" sz="2000" dirty="0" smtClean="0"/>
              <a:t>(Section 6</a:t>
            </a:r>
            <a:r>
              <a:rPr lang="en-IE" sz="2000" dirty="0"/>
              <a:t>) and significantly funded bodies </a:t>
            </a:r>
            <a:r>
              <a:rPr lang="en-IE" sz="2000" dirty="0" smtClean="0"/>
              <a:t>to be prescribed </a:t>
            </a:r>
            <a:r>
              <a:rPr lang="en-IE" sz="2000" dirty="0"/>
              <a:t>under the Act </a:t>
            </a:r>
            <a:r>
              <a:rPr lang="en-IE" sz="2000" dirty="0" smtClean="0"/>
              <a:t>(Section 7);</a:t>
            </a:r>
          </a:p>
          <a:p>
            <a:endParaRPr lang="en-IE" sz="2000" dirty="0"/>
          </a:p>
          <a:p>
            <a:r>
              <a:rPr lang="en-IE" sz="2000" dirty="0"/>
              <a:t>Part 3 </a:t>
            </a:r>
            <a:r>
              <a:rPr lang="en-IE" sz="2000" dirty="0" smtClean="0"/>
              <a:t>“Rights in Relation to Records” sets </a:t>
            </a:r>
            <a:r>
              <a:rPr lang="en-IE" sz="2000" dirty="0"/>
              <a:t>out central elements of the legal framework encompassing general rights in relation to records and decisions, to rights of access under FOI to reviews of decisions </a:t>
            </a:r>
            <a:r>
              <a:rPr lang="en-IE" sz="2000" dirty="0" smtClean="0"/>
              <a:t>(Sections 22 – 23) and </a:t>
            </a:r>
            <a:r>
              <a:rPr lang="en-IE" sz="2000" dirty="0"/>
              <a:t>ultimately appeals to the High </a:t>
            </a:r>
            <a:r>
              <a:rPr lang="en-IE" sz="2000" dirty="0" smtClean="0"/>
              <a:t>Court (Section 24);</a:t>
            </a:r>
            <a:endParaRPr lang="en-IE" sz="2000" dirty="0"/>
          </a:p>
          <a:p>
            <a:endParaRPr lang="en-IE" sz="2000" dirty="0"/>
          </a:p>
        </p:txBody>
      </p:sp>
    </p:spTree>
    <p:extLst>
      <p:ext uri="{BB962C8B-B14F-4D97-AF65-F5344CB8AC3E}">
        <p14:creationId xmlns:p14="http://schemas.microsoft.com/office/powerpoint/2010/main" val="45248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solidFill>
                  <a:srgbClr val="0073AB"/>
                </a:solidFill>
              </a:rPr>
              <a:t>Provisions of the FOI </a:t>
            </a:r>
            <a:r>
              <a:rPr lang="en-IE" b="1" dirty="0" smtClean="0">
                <a:solidFill>
                  <a:srgbClr val="0073AB"/>
                </a:solidFill>
              </a:rPr>
              <a:t>Act (</a:t>
            </a:r>
            <a:r>
              <a:rPr lang="en-IE" b="1" dirty="0" err="1" smtClean="0">
                <a:solidFill>
                  <a:srgbClr val="0073AB"/>
                </a:solidFill>
              </a:rPr>
              <a:t>Cont</a:t>
            </a:r>
            <a:r>
              <a:rPr lang="en-IE" b="1" dirty="0" smtClean="0">
                <a:solidFill>
                  <a:srgbClr val="0073AB"/>
                </a:solidFill>
              </a:rPr>
              <a:t>)</a:t>
            </a:r>
            <a:r>
              <a:rPr lang="en-IE" b="1" dirty="0">
                <a:solidFill>
                  <a:srgbClr val="0070C0"/>
                </a:solidFill>
              </a:rPr>
              <a:t/>
            </a:r>
            <a:br>
              <a:rPr lang="en-IE" b="1" dirty="0">
                <a:solidFill>
                  <a:srgbClr val="0070C0"/>
                </a:solidFill>
              </a:rPr>
            </a:br>
            <a:endParaRPr lang="en-IE" dirty="0"/>
          </a:p>
        </p:txBody>
      </p:sp>
      <p:sp>
        <p:nvSpPr>
          <p:cNvPr id="3" name="Content Placeholder 2"/>
          <p:cNvSpPr>
            <a:spLocks noGrp="1"/>
          </p:cNvSpPr>
          <p:nvPr>
            <p:ph idx="1"/>
          </p:nvPr>
        </p:nvSpPr>
        <p:spPr/>
        <p:txBody>
          <a:bodyPr>
            <a:normAutofit fontScale="85000" lnSpcReduction="20000"/>
          </a:bodyPr>
          <a:lstStyle/>
          <a:p>
            <a:endParaRPr lang="en-IE" dirty="0" smtClean="0"/>
          </a:p>
          <a:p>
            <a:r>
              <a:rPr lang="en-IE" dirty="0" smtClean="0"/>
              <a:t>Part </a:t>
            </a:r>
            <a:r>
              <a:rPr lang="en-IE" dirty="0"/>
              <a:t>4 </a:t>
            </a:r>
            <a:r>
              <a:rPr lang="en-IE" dirty="0" smtClean="0"/>
              <a:t>“Exempt Records” sets </a:t>
            </a:r>
            <a:r>
              <a:rPr lang="en-IE" dirty="0"/>
              <a:t>out the </a:t>
            </a:r>
            <a:r>
              <a:rPr lang="en-IE" dirty="0" smtClean="0"/>
              <a:t>provisions under which records can be refused as exempt (Sections </a:t>
            </a:r>
            <a:r>
              <a:rPr lang="en-IE" dirty="0"/>
              <a:t>28-41</a:t>
            </a:r>
            <a:r>
              <a:rPr lang="en-IE" dirty="0" smtClean="0"/>
              <a:t>);</a:t>
            </a:r>
          </a:p>
          <a:p>
            <a:endParaRPr lang="en-IE" dirty="0"/>
          </a:p>
          <a:p>
            <a:r>
              <a:rPr lang="en-IE" dirty="0"/>
              <a:t>Part 5 </a:t>
            </a:r>
            <a:r>
              <a:rPr lang="en-IE" dirty="0" smtClean="0"/>
              <a:t>sets </a:t>
            </a:r>
            <a:r>
              <a:rPr lang="en-IE" dirty="0"/>
              <a:t>out restrictions of the Act (where the Act does not apply) </a:t>
            </a:r>
            <a:r>
              <a:rPr lang="en-IE" dirty="0" smtClean="0"/>
              <a:t>(Section 42);</a:t>
            </a:r>
          </a:p>
          <a:p>
            <a:endParaRPr lang="en-IE" dirty="0"/>
          </a:p>
          <a:p>
            <a:r>
              <a:rPr lang="en-IE" dirty="0"/>
              <a:t>Part 6 </a:t>
            </a:r>
            <a:r>
              <a:rPr lang="en-IE" dirty="0" smtClean="0"/>
              <a:t>deals </a:t>
            </a:r>
            <a:r>
              <a:rPr lang="en-IE" dirty="0"/>
              <a:t>with the functions of the Information Commissioner </a:t>
            </a:r>
            <a:r>
              <a:rPr lang="en-IE" dirty="0" smtClean="0"/>
              <a:t>(Sections 41-47);</a:t>
            </a:r>
          </a:p>
          <a:p>
            <a:endParaRPr lang="en-IE" dirty="0"/>
          </a:p>
          <a:p>
            <a:r>
              <a:rPr lang="en-IE" dirty="0"/>
              <a:t>Part 7 deals with miscellaneous </a:t>
            </a:r>
            <a:r>
              <a:rPr lang="en-IE" dirty="0" smtClean="0"/>
              <a:t>matters.</a:t>
            </a:r>
            <a:endParaRPr lang="en-IE" dirty="0"/>
          </a:p>
          <a:p>
            <a:endParaRPr lang="en-IE" dirty="0"/>
          </a:p>
        </p:txBody>
      </p:sp>
    </p:spTree>
    <p:extLst>
      <p:ext uri="{BB962C8B-B14F-4D97-AF65-F5344CB8AC3E}">
        <p14:creationId xmlns:p14="http://schemas.microsoft.com/office/powerpoint/2010/main" val="3936602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rgbClr val="0073AB"/>
                </a:solidFill>
              </a:rPr>
              <a:t>Lead-in and Retrospection</a:t>
            </a:r>
          </a:p>
        </p:txBody>
      </p:sp>
      <p:sp>
        <p:nvSpPr>
          <p:cNvPr id="3" name="Content Placeholder 2"/>
          <p:cNvSpPr>
            <a:spLocks noGrp="1"/>
          </p:cNvSpPr>
          <p:nvPr>
            <p:ph idx="1"/>
          </p:nvPr>
        </p:nvSpPr>
        <p:spPr/>
        <p:txBody>
          <a:bodyPr>
            <a:normAutofit fontScale="77500" lnSpcReduction="20000"/>
          </a:bodyPr>
          <a:lstStyle/>
          <a:p>
            <a:r>
              <a:rPr lang="en-IE" dirty="0"/>
              <a:t>All bodies subject to FOI under 1997 Act are immediately subject to FOI under the new Act.  Records back to 21 April 1998 for most (21 October for HSE &amp; Local Authorities) (S.1(3)(a) and definition of “effective date” (a) and (b) in S.2</a:t>
            </a:r>
            <a:r>
              <a:rPr lang="en-IE" dirty="0" smtClean="0"/>
              <a:t>);</a:t>
            </a:r>
          </a:p>
          <a:p>
            <a:endParaRPr lang="en-IE" dirty="0"/>
          </a:p>
          <a:p>
            <a:r>
              <a:rPr lang="en-IE" dirty="0"/>
              <a:t>In general, bodies not subject to FOI under 1997 Act but public bodies under 2014 Act will have 6 months to prepare. Records back to 21 April 2008 (S.1(3)(b) and definition of “effective date” in S.2 at (c</a:t>
            </a:r>
            <a:r>
              <a:rPr lang="en-IE" dirty="0" smtClean="0"/>
              <a:t>));</a:t>
            </a:r>
          </a:p>
          <a:p>
            <a:endParaRPr lang="en-IE" dirty="0"/>
          </a:p>
          <a:p>
            <a:r>
              <a:rPr lang="en-IE" dirty="0"/>
              <a:t>Newly established bodies will be subject to FOI 6 months after establishment. Records back to 21 April 2008. (S.6(12) and definition of “effective date” in S.2 at (c)).</a:t>
            </a:r>
            <a:endParaRPr lang="en-IE" dirty="0">
              <a:solidFill>
                <a:srgbClr val="FF0000"/>
              </a:solidFill>
            </a:endParaRPr>
          </a:p>
          <a:p>
            <a:endParaRPr lang="en-IE" dirty="0"/>
          </a:p>
        </p:txBody>
      </p:sp>
    </p:spTree>
    <p:extLst>
      <p:ext uri="{BB962C8B-B14F-4D97-AF65-F5344CB8AC3E}">
        <p14:creationId xmlns:p14="http://schemas.microsoft.com/office/powerpoint/2010/main" val="304649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Rights under FOI</a:t>
            </a:r>
            <a:endParaRPr lang="en-IE" b="1" dirty="0">
              <a:solidFill>
                <a:srgbClr val="0073AB"/>
              </a:solidFill>
            </a:endParaRPr>
          </a:p>
        </p:txBody>
      </p:sp>
      <p:sp>
        <p:nvSpPr>
          <p:cNvPr id="3" name="Content Placeholder 2"/>
          <p:cNvSpPr>
            <a:spLocks noGrp="1"/>
          </p:cNvSpPr>
          <p:nvPr>
            <p:ph idx="1"/>
          </p:nvPr>
        </p:nvSpPr>
        <p:spPr/>
        <p:txBody>
          <a:bodyPr>
            <a:normAutofit/>
          </a:bodyPr>
          <a:lstStyle/>
          <a:p>
            <a:pPr eaLnBrk="1" hangingPunct="1">
              <a:lnSpc>
                <a:spcPct val="90000"/>
              </a:lnSpc>
            </a:pPr>
            <a:endParaRPr lang="en-IE" dirty="0" smtClean="0">
              <a:latin typeface="Times New Roman" panose="02020603050405020304" pitchFamily="18" charset="0"/>
            </a:endParaRPr>
          </a:p>
          <a:p>
            <a:pPr>
              <a:lnSpc>
                <a:spcPct val="90000"/>
              </a:lnSpc>
            </a:pPr>
            <a:r>
              <a:rPr lang="en-IE" dirty="0">
                <a:latin typeface="Times New Roman" panose="02020603050405020304" pitchFamily="18" charset="0"/>
              </a:rPr>
              <a:t>Right to have personal information corrected (Section 9</a:t>
            </a:r>
            <a:r>
              <a:rPr lang="en-IE" dirty="0" smtClean="0">
                <a:latin typeface="Times New Roman" panose="02020603050405020304" pitchFamily="18" charset="0"/>
              </a:rPr>
              <a:t>);</a:t>
            </a:r>
          </a:p>
          <a:p>
            <a:pPr>
              <a:lnSpc>
                <a:spcPct val="90000"/>
              </a:lnSpc>
            </a:pPr>
            <a:endParaRPr lang="en-IE" dirty="0">
              <a:latin typeface="Times New Roman" panose="02020603050405020304" pitchFamily="18" charset="0"/>
            </a:endParaRPr>
          </a:p>
          <a:p>
            <a:pPr>
              <a:lnSpc>
                <a:spcPct val="90000"/>
              </a:lnSpc>
            </a:pPr>
            <a:r>
              <a:rPr lang="en-IE" dirty="0">
                <a:latin typeface="Times New Roman" panose="02020603050405020304" pitchFamily="18" charset="0"/>
              </a:rPr>
              <a:t>Right of access to reasons for </a:t>
            </a:r>
            <a:r>
              <a:rPr lang="en-IE" dirty="0" smtClean="0">
                <a:latin typeface="Times New Roman" panose="02020603050405020304" pitchFamily="18" charset="0"/>
              </a:rPr>
              <a:t>decisions affecting them (Section 10);</a:t>
            </a:r>
            <a:endParaRPr lang="en-IE" dirty="0">
              <a:latin typeface="Times New Roman" panose="02020603050405020304" pitchFamily="18" charset="0"/>
            </a:endParaRPr>
          </a:p>
          <a:p>
            <a:pPr eaLnBrk="1" hangingPunct="1">
              <a:lnSpc>
                <a:spcPct val="90000"/>
              </a:lnSpc>
            </a:pPr>
            <a:endParaRPr lang="en-IE" dirty="0" smtClean="0">
              <a:latin typeface="Times New Roman" panose="02020603050405020304" pitchFamily="18" charset="0"/>
            </a:endParaRPr>
          </a:p>
          <a:p>
            <a:pPr eaLnBrk="1" hangingPunct="1">
              <a:lnSpc>
                <a:spcPct val="90000"/>
              </a:lnSpc>
            </a:pPr>
            <a:r>
              <a:rPr lang="en-IE" dirty="0" smtClean="0">
                <a:latin typeface="Times New Roman" panose="02020603050405020304" pitchFamily="18" charset="0"/>
              </a:rPr>
              <a:t>Right </a:t>
            </a:r>
            <a:r>
              <a:rPr lang="en-IE" dirty="0">
                <a:latin typeface="Times New Roman" panose="02020603050405020304" pitchFamily="18" charset="0"/>
              </a:rPr>
              <a:t>of access to records held by public bodies </a:t>
            </a:r>
            <a:r>
              <a:rPr lang="en-IE" dirty="0" smtClean="0">
                <a:latin typeface="Times New Roman" panose="02020603050405020304" pitchFamily="18" charset="0"/>
              </a:rPr>
              <a:t>(Section 11).</a:t>
            </a:r>
            <a:endParaRPr lang="en-IE" dirty="0">
              <a:latin typeface="Times New Roman" panose="02020603050405020304" pitchFamily="18" charset="0"/>
            </a:endParaRPr>
          </a:p>
          <a:p>
            <a:pPr eaLnBrk="1" hangingPunct="1">
              <a:lnSpc>
                <a:spcPct val="90000"/>
              </a:lnSpc>
              <a:buFont typeface="Wingdings" panose="05000000000000000000" pitchFamily="2" charset="2"/>
              <a:buNone/>
            </a:pPr>
            <a:endParaRPr lang="en-IE" dirty="0">
              <a:latin typeface="Times New Roman" panose="02020603050405020304" pitchFamily="18" charset="0"/>
            </a:endParaRPr>
          </a:p>
          <a:p>
            <a:pPr eaLnBrk="1" hangingPunct="1">
              <a:lnSpc>
                <a:spcPct val="90000"/>
              </a:lnSpc>
              <a:buFont typeface="Wingdings" panose="05000000000000000000" pitchFamily="2" charset="2"/>
              <a:buNone/>
            </a:pPr>
            <a:endParaRPr lang="en-IE" dirty="0">
              <a:latin typeface="Times New Roman" panose="02020603050405020304" pitchFamily="18" charset="0"/>
            </a:endParaRPr>
          </a:p>
          <a:p>
            <a:pPr eaLnBrk="1" hangingPunct="1">
              <a:lnSpc>
                <a:spcPct val="90000"/>
              </a:lnSpc>
              <a:buFont typeface="Wingdings" panose="05000000000000000000" pitchFamily="2" charset="2"/>
              <a:buNone/>
            </a:pPr>
            <a:endParaRPr lang="en-IE" dirty="0">
              <a:latin typeface="Times New Roman" panose="02020603050405020304" pitchFamily="18" charset="0"/>
            </a:endParaRPr>
          </a:p>
          <a:p>
            <a:endParaRPr lang="en-IE" dirty="0"/>
          </a:p>
        </p:txBody>
      </p:sp>
    </p:spTree>
    <p:extLst>
      <p:ext uri="{BB962C8B-B14F-4D97-AF65-F5344CB8AC3E}">
        <p14:creationId xmlns:p14="http://schemas.microsoft.com/office/powerpoint/2010/main" val="3120216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FOI Process</a:t>
            </a:r>
            <a:endParaRPr lang="en-IE" b="1" dirty="0">
              <a:solidFill>
                <a:srgbClr val="0073AB"/>
              </a:solidFill>
            </a:endParaRPr>
          </a:p>
        </p:txBody>
      </p:sp>
      <p:sp>
        <p:nvSpPr>
          <p:cNvPr id="3" name="Content Placeholder 2"/>
          <p:cNvSpPr>
            <a:spLocks noGrp="1"/>
          </p:cNvSpPr>
          <p:nvPr>
            <p:ph idx="1"/>
          </p:nvPr>
        </p:nvSpPr>
        <p:spPr/>
        <p:txBody>
          <a:bodyPr/>
          <a:lstStyle/>
          <a:p>
            <a:pPr eaLnBrk="1" hangingPunct="1">
              <a:lnSpc>
                <a:spcPct val="125000"/>
              </a:lnSpc>
            </a:pPr>
            <a:r>
              <a:rPr lang="en-IE" dirty="0">
                <a:latin typeface="Times New Roman" panose="02020603050405020304" pitchFamily="18" charset="0"/>
              </a:rPr>
              <a:t>FOI </a:t>
            </a:r>
            <a:r>
              <a:rPr lang="en-IE" dirty="0" smtClean="0">
                <a:latin typeface="Times New Roman" panose="02020603050405020304" pitchFamily="18" charset="0"/>
              </a:rPr>
              <a:t>Application (see Section 12)</a:t>
            </a:r>
            <a:endParaRPr lang="en-IE" dirty="0">
              <a:latin typeface="Times New Roman" panose="02020603050405020304" pitchFamily="18" charset="0"/>
            </a:endParaRPr>
          </a:p>
          <a:p>
            <a:pPr eaLnBrk="1" hangingPunct="1">
              <a:lnSpc>
                <a:spcPct val="125000"/>
              </a:lnSpc>
            </a:pPr>
            <a:r>
              <a:rPr lang="en-IE" dirty="0">
                <a:latin typeface="Times New Roman" panose="02020603050405020304" pitchFamily="18" charset="0"/>
              </a:rPr>
              <a:t>FOI Officer/Unit</a:t>
            </a:r>
          </a:p>
          <a:p>
            <a:pPr eaLnBrk="1" hangingPunct="1">
              <a:lnSpc>
                <a:spcPct val="125000"/>
              </a:lnSpc>
            </a:pPr>
            <a:r>
              <a:rPr lang="en-IE" dirty="0">
                <a:latin typeface="Times New Roman" panose="02020603050405020304" pitchFamily="18" charset="0"/>
              </a:rPr>
              <a:t>FOI Decision Maker – release, part release or refuse</a:t>
            </a:r>
          </a:p>
          <a:p>
            <a:pPr eaLnBrk="1" hangingPunct="1">
              <a:lnSpc>
                <a:spcPct val="125000"/>
              </a:lnSpc>
            </a:pPr>
            <a:r>
              <a:rPr lang="en-IE" dirty="0">
                <a:latin typeface="Times New Roman" panose="02020603050405020304" pitchFamily="18" charset="0"/>
              </a:rPr>
              <a:t>FOI Internal Reviewer</a:t>
            </a:r>
          </a:p>
          <a:p>
            <a:pPr eaLnBrk="1" hangingPunct="1">
              <a:lnSpc>
                <a:spcPct val="125000"/>
              </a:lnSpc>
            </a:pPr>
            <a:r>
              <a:rPr lang="en-IE" dirty="0">
                <a:latin typeface="Times New Roman" panose="02020603050405020304" pitchFamily="18" charset="0"/>
              </a:rPr>
              <a:t>Information Commissioner</a:t>
            </a:r>
          </a:p>
          <a:p>
            <a:pPr eaLnBrk="1" hangingPunct="1">
              <a:lnSpc>
                <a:spcPct val="125000"/>
              </a:lnSpc>
            </a:pPr>
            <a:r>
              <a:rPr lang="en-IE" dirty="0">
                <a:latin typeface="Times New Roman" panose="02020603050405020304" pitchFamily="18" charset="0"/>
              </a:rPr>
              <a:t>High Court/Supreme Court – (on a point of law only)</a:t>
            </a:r>
            <a:endParaRPr lang="en-GB" dirty="0">
              <a:latin typeface="Times New Roman" panose="02020603050405020304" pitchFamily="18" charset="0"/>
            </a:endParaRPr>
          </a:p>
          <a:p>
            <a:endParaRPr lang="en-IE" dirty="0"/>
          </a:p>
        </p:txBody>
      </p:sp>
    </p:spTree>
    <p:extLst>
      <p:ext uri="{BB962C8B-B14F-4D97-AF65-F5344CB8AC3E}">
        <p14:creationId xmlns:p14="http://schemas.microsoft.com/office/powerpoint/2010/main" val="4047803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solidFill>
                  <a:srgbClr val="0073AB"/>
                </a:solidFill>
              </a:rPr>
              <a:t>Role of FOI Officer</a:t>
            </a:r>
          </a:p>
        </p:txBody>
      </p:sp>
      <p:sp>
        <p:nvSpPr>
          <p:cNvPr id="3" name="Content Placeholder 2"/>
          <p:cNvSpPr>
            <a:spLocks noGrp="1"/>
          </p:cNvSpPr>
          <p:nvPr>
            <p:ph idx="1"/>
          </p:nvPr>
        </p:nvSpPr>
        <p:spPr/>
        <p:txBody>
          <a:bodyPr>
            <a:normAutofit fontScale="92500" lnSpcReduction="20000"/>
          </a:bodyPr>
          <a:lstStyle/>
          <a:p>
            <a:pPr eaLnBrk="1" hangingPunct="1">
              <a:lnSpc>
                <a:spcPct val="115000"/>
              </a:lnSpc>
              <a:spcBef>
                <a:spcPct val="0"/>
              </a:spcBef>
              <a:buSzTx/>
              <a:buFont typeface="Wingdings" panose="05000000000000000000" pitchFamily="2" charset="2"/>
              <a:buChar char="§"/>
            </a:pPr>
            <a:r>
              <a:rPr lang="en-IE" dirty="0" smtClean="0">
                <a:latin typeface="Times New Roman" panose="02020603050405020304" pitchFamily="18" charset="0"/>
              </a:rPr>
              <a:t>First point </a:t>
            </a:r>
            <a:r>
              <a:rPr lang="en-IE" dirty="0">
                <a:latin typeface="Times New Roman" panose="02020603050405020304" pitchFamily="18" charset="0"/>
              </a:rPr>
              <a:t>of </a:t>
            </a:r>
            <a:r>
              <a:rPr lang="en-IE" dirty="0" smtClean="0">
                <a:latin typeface="Times New Roman" panose="02020603050405020304" pitchFamily="18" charset="0"/>
              </a:rPr>
              <a:t>contact re FOI request;</a:t>
            </a:r>
            <a:endParaRPr lang="en-IE" dirty="0">
              <a:latin typeface="Times New Roman" panose="02020603050405020304" pitchFamily="18" charset="0"/>
            </a:endParaRPr>
          </a:p>
          <a:p>
            <a:pPr eaLnBrk="1" hangingPunct="1">
              <a:lnSpc>
                <a:spcPct val="115000"/>
              </a:lnSpc>
              <a:spcBef>
                <a:spcPct val="0"/>
              </a:spcBef>
              <a:buSzTx/>
              <a:buFont typeface="Wingdings" panose="05000000000000000000" pitchFamily="2" charset="2"/>
              <a:buChar char="§"/>
            </a:pPr>
            <a:r>
              <a:rPr lang="en-IE" dirty="0" smtClean="0">
                <a:latin typeface="Times New Roman" panose="02020603050405020304" pitchFamily="18" charset="0"/>
              </a:rPr>
              <a:t>Is </a:t>
            </a:r>
            <a:r>
              <a:rPr lang="en-IE" dirty="0">
                <a:latin typeface="Times New Roman" panose="02020603050405020304" pitchFamily="18" charset="0"/>
              </a:rPr>
              <a:t>it a valid </a:t>
            </a:r>
            <a:r>
              <a:rPr lang="en-IE" dirty="0" smtClean="0">
                <a:latin typeface="Times New Roman" panose="02020603050405020304" pitchFamily="18" charset="0"/>
              </a:rPr>
              <a:t>request under Section 12? </a:t>
            </a:r>
            <a:endParaRPr lang="en-IE" dirty="0">
              <a:latin typeface="Times New Roman" panose="02020603050405020304" pitchFamily="18" charset="0"/>
            </a:endParaRPr>
          </a:p>
          <a:p>
            <a:pPr eaLnBrk="1" hangingPunct="1">
              <a:lnSpc>
                <a:spcPct val="115000"/>
              </a:lnSpc>
              <a:spcBef>
                <a:spcPct val="0"/>
              </a:spcBef>
              <a:buSzTx/>
              <a:buFont typeface="Wingdings" panose="05000000000000000000" pitchFamily="2" charset="2"/>
              <a:buChar char="§"/>
            </a:pPr>
            <a:r>
              <a:rPr lang="en-IE" dirty="0" smtClean="0">
                <a:latin typeface="Times New Roman" panose="02020603050405020304" pitchFamily="18" charset="0"/>
              </a:rPr>
              <a:t>Acknowledge request and liaise </a:t>
            </a:r>
            <a:r>
              <a:rPr lang="en-IE" dirty="0">
                <a:latin typeface="Times New Roman" panose="02020603050405020304" pitchFamily="18" charset="0"/>
              </a:rPr>
              <a:t>with the requester if </a:t>
            </a:r>
            <a:r>
              <a:rPr lang="en-IE" dirty="0" smtClean="0">
                <a:latin typeface="Times New Roman" panose="02020603050405020304" pitchFamily="18" charset="0"/>
              </a:rPr>
              <a:t>necessary;</a:t>
            </a:r>
            <a:endParaRPr lang="en-IE" dirty="0">
              <a:latin typeface="Times New Roman" panose="02020603050405020304" pitchFamily="18" charset="0"/>
            </a:endParaRPr>
          </a:p>
          <a:p>
            <a:pPr eaLnBrk="1" hangingPunct="1">
              <a:lnSpc>
                <a:spcPct val="115000"/>
              </a:lnSpc>
              <a:spcBef>
                <a:spcPct val="0"/>
              </a:spcBef>
              <a:buSzTx/>
              <a:buFont typeface="Wingdings" panose="05000000000000000000" pitchFamily="2" charset="2"/>
              <a:buChar char="§"/>
            </a:pPr>
            <a:r>
              <a:rPr lang="en-IE" dirty="0" smtClean="0">
                <a:latin typeface="Times New Roman" panose="02020603050405020304" pitchFamily="18" charset="0"/>
              </a:rPr>
              <a:t>Assign </a:t>
            </a:r>
            <a:r>
              <a:rPr lang="en-IE" dirty="0">
                <a:latin typeface="Times New Roman" panose="02020603050405020304" pitchFamily="18" charset="0"/>
              </a:rPr>
              <a:t>to a decision-maker to deal with the request </a:t>
            </a:r>
            <a:r>
              <a:rPr lang="en-IE" dirty="0" smtClean="0">
                <a:latin typeface="Times New Roman" panose="02020603050405020304" pitchFamily="18" charset="0"/>
              </a:rPr>
              <a:t>(if </a:t>
            </a:r>
            <a:r>
              <a:rPr lang="en-IE" dirty="0">
                <a:latin typeface="Times New Roman" panose="02020603050405020304" pitchFamily="18" charset="0"/>
              </a:rPr>
              <a:t>that is the procedure in </a:t>
            </a:r>
            <a:r>
              <a:rPr lang="en-IE" dirty="0" smtClean="0">
                <a:latin typeface="Times New Roman" panose="02020603050405020304" pitchFamily="18" charset="0"/>
              </a:rPr>
              <a:t>place);</a:t>
            </a:r>
            <a:endParaRPr lang="en-IE" dirty="0">
              <a:latin typeface="Times New Roman" panose="02020603050405020304" pitchFamily="18" charset="0"/>
            </a:endParaRPr>
          </a:p>
          <a:p>
            <a:pPr eaLnBrk="1" hangingPunct="1">
              <a:lnSpc>
                <a:spcPct val="115000"/>
              </a:lnSpc>
              <a:spcBef>
                <a:spcPct val="0"/>
              </a:spcBef>
              <a:buSzTx/>
              <a:buFont typeface="Wingdings" panose="05000000000000000000" pitchFamily="2" charset="2"/>
              <a:buChar char="§"/>
            </a:pPr>
            <a:r>
              <a:rPr lang="en-IE" dirty="0" smtClean="0">
                <a:latin typeface="Times New Roman" panose="02020603050405020304" pitchFamily="18" charset="0"/>
              </a:rPr>
              <a:t>Monitor </a:t>
            </a:r>
            <a:r>
              <a:rPr lang="en-IE" dirty="0">
                <a:latin typeface="Times New Roman" panose="02020603050405020304" pitchFamily="18" charset="0"/>
              </a:rPr>
              <a:t>the progress on the request - timelines,  </a:t>
            </a:r>
            <a:r>
              <a:rPr lang="en-IE" dirty="0" smtClean="0">
                <a:latin typeface="Times New Roman" panose="02020603050405020304" pitchFamily="18" charset="0"/>
              </a:rPr>
              <a:t>issue </a:t>
            </a:r>
            <a:r>
              <a:rPr lang="en-IE" dirty="0">
                <a:latin typeface="Times New Roman" panose="02020603050405020304" pitchFamily="18" charset="0"/>
              </a:rPr>
              <a:t>reminders</a:t>
            </a:r>
            <a:br>
              <a:rPr lang="en-IE" dirty="0">
                <a:latin typeface="Times New Roman" panose="02020603050405020304" pitchFamily="18" charset="0"/>
              </a:rPr>
            </a:br>
            <a:r>
              <a:rPr lang="en-IE" dirty="0" smtClean="0">
                <a:latin typeface="Times New Roman" panose="02020603050405020304" pitchFamily="18" charset="0"/>
              </a:rPr>
              <a:t>of </a:t>
            </a:r>
            <a:r>
              <a:rPr lang="en-IE" dirty="0">
                <a:latin typeface="Times New Roman" panose="02020603050405020304" pitchFamily="18" charset="0"/>
              </a:rPr>
              <a:t>important </a:t>
            </a:r>
            <a:r>
              <a:rPr lang="en-IE" dirty="0" smtClean="0">
                <a:latin typeface="Times New Roman" panose="02020603050405020304" pitchFamily="18" charset="0"/>
              </a:rPr>
              <a:t>deadlines;</a:t>
            </a:r>
            <a:endParaRPr lang="en-IE" dirty="0">
              <a:latin typeface="Times New Roman" panose="02020603050405020304" pitchFamily="18" charset="0"/>
            </a:endParaRPr>
          </a:p>
          <a:p>
            <a:pPr eaLnBrk="1" hangingPunct="1">
              <a:lnSpc>
                <a:spcPct val="115000"/>
              </a:lnSpc>
              <a:spcBef>
                <a:spcPct val="0"/>
              </a:spcBef>
              <a:buSzTx/>
              <a:buFont typeface="Wingdings" panose="05000000000000000000" pitchFamily="2" charset="2"/>
              <a:buChar char="§"/>
            </a:pPr>
            <a:r>
              <a:rPr lang="en-IE" dirty="0" smtClean="0">
                <a:latin typeface="Times New Roman" panose="02020603050405020304" pitchFamily="18" charset="0"/>
              </a:rPr>
              <a:t>Provide </a:t>
            </a:r>
            <a:r>
              <a:rPr lang="en-IE" dirty="0">
                <a:latin typeface="Times New Roman" panose="02020603050405020304" pitchFamily="18" charset="0"/>
              </a:rPr>
              <a:t>and/or secure advice and guidance on the legislation</a:t>
            </a:r>
            <a:br>
              <a:rPr lang="en-IE" dirty="0">
                <a:latin typeface="Times New Roman" panose="02020603050405020304" pitchFamily="18" charset="0"/>
              </a:rPr>
            </a:br>
            <a:r>
              <a:rPr lang="en-IE" dirty="0" smtClean="0">
                <a:latin typeface="Times New Roman" panose="02020603050405020304" pitchFamily="18" charset="0"/>
              </a:rPr>
              <a:t>to </a:t>
            </a:r>
            <a:r>
              <a:rPr lang="en-IE" dirty="0">
                <a:latin typeface="Times New Roman" panose="02020603050405020304" pitchFamily="18" charset="0"/>
              </a:rPr>
              <a:t>decision-makers, internal </a:t>
            </a:r>
            <a:r>
              <a:rPr lang="en-IE" dirty="0" smtClean="0">
                <a:latin typeface="Times New Roman" panose="02020603050405020304" pitchFamily="18" charset="0"/>
              </a:rPr>
              <a:t>reviewers;</a:t>
            </a:r>
            <a:endParaRPr lang="en-IE" dirty="0">
              <a:latin typeface="Times New Roman" panose="02020603050405020304" pitchFamily="18" charset="0"/>
            </a:endParaRPr>
          </a:p>
          <a:p>
            <a:pPr eaLnBrk="1" hangingPunct="1">
              <a:lnSpc>
                <a:spcPct val="115000"/>
              </a:lnSpc>
              <a:spcBef>
                <a:spcPct val="0"/>
              </a:spcBef>
              <a:buSzTx/>
              <a:buFont typeface="Wingdings" panose="05000000000000000000" pitchFamily="2" charset="2"/>
              <a:buChar char="§"/>
            </a:pPr>
            <a:r>
              <a:rPr lang="en-IE" dirty="0" smtClean="0">
                <a:latin typeface="Times New Roman" panose="02020603050405020304" pitchFamily="18" charset="0"/>
              </a:rPr>
              <a:t>Promote </a:t>
            </a:r>
            <a:r>
              <a:rPr lang="en-IE" dirty="0">
                <a:latin typeface="Times New Roman" panose="02020603050405020304" pitchFamily="18" charset="0"/>
              </a:rPr>
              <a:t>best FOI </a:t>
            </a:r>
            <a:r>
              <a:rPr lang="en-IE" dirty="0" smtClean="0">
                <a:latin typeface="Times New Roman" panose="02020603050405020304" pitchFamily="18" charset="0"/>
              </a:rPr>
              <a:t>practice.</a:t>
            </a:r>
            <a:endParaRPr lang="en-IE" dirty="0">
              <a:latin typeface="Times New Roman" panose="02020603050405020304" pitchFamily="18" charset="0"/>
            </a:endParaRPr>
          </a:p>
          <a:p>
            <a:endParaRPr lang="en-IE" dirty="0"/>
          </a:p>
        </p:txBody>
      </p:sp>
    </p:spTree>
    <p:extLst>
      <p:ext uri="{BB962C8B-B14F-4D97-AF65-F5344CB8AC3E}">
        <p14:creationId xmlns:p14="http://schemas.microsoft.com/office/powerpoint/2010/main" val="641860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73AB"/>
                </a:solidFill>
              </a:rPr>
              <a:t>Role of Decision-Maker</a:t>
            </a:r>
            <a:endParaRPr lang="en-IE" b="1" dirty="0">
              <a:solidFill>
                <a:srgbClr val="0073AB"/>
              </a:solidFill>
            </a:endParaRPr>
          </a:p>
        </p:txBody>
      </p:sp>
      <p:sp>
        <p:nvSpPr>
          <p:cNvPr id="3" name="Content Placeholder 2"/>
          <p:cNvSpPr>
            <a:spLocks noGrp="1"/>
          </p:cNvSpPr>
          <p:nvPr>
            <p:ph idx="1"/>
          </p:nvPr>
        </p:nvSpPr>
        <p:spPr/>
        <p:txBody>
          <a:bodyPr>
            <a:normAutofit fontScale="77500" lnSpcReduction="20000"/>
          </a:bodyPr>
          <a:lstStyle/>
          <a:p>
            <a:pPr eaLnBrk="1" hangingPunct="1">
              <a:lnSpc>
                <a:spcPct val="115000"/>
              </a:lnSpc>
              <a:buClr>
                <a:schemeClr val="bg2"/>
              </a:buClr>
              <a:buFont typeface="Wingdings" panose="05000000000000000000" pitchFamily="2" charset="2"/>
              <a:buChar char="§"/>
            </a:pPr>
            <a:endParaRPr lang="en-IE" dirty="0" smtClean="0">
              <a:latin typeface="Times New Roman" panose="02020603050405020304" pitchFamily="18" charset="0"/>
            </a:endParaRPr>
          </a:p>
          <a:p>
            <a:pPr eaLnBrk="1" hangingPunct="1">
              <a:lnSpc>
                <a:spcPct val="115000"/>
              </a:lnSpc>
              <a:buClr>
                <a:schemeClr val="bg2"/>
              </a:buClr>
              <a:buFont typeface="Wingdings" panose="05000000000000000000" pitchFamily="2" charset="2"/>
              <a:buChar char="§"/>
            </a:pPr>
            <a:r>
              <a:rPr lang="en-IE" dirty="0" smtClean="0">
                <a:latin typeface="Times New Roman" panose="02020603050405020304" pitchFamily="18" charset="0"/>
              </a:rPr>
              <a:t>Scope </a:t>
            </a:r>
            <a:r>
              <a:rPr lang="en-IE" dirty="0">
                <a:latin typeface="Times New Roman" panose="02020603050405020304" pitchFamily="18" charset="0"/>
              </a:rPr>
              <a:t>out the request – is it clear what is being looked for</a:t>
            </a:r>
            <a:r>
              <a:rPr lang="en-IE" dirty="0" smtClean="0">
                <a:latin typeface="Times New Roman" panose="02020603050405020304" pitchFamily="18" charset="0"/>
              </a:rPr>
              <a:t>?</a:t>
            </a:r>
          </a:p>
          <a:p>
            <a:pPr eaLnBrk="1" hangingPunct="1">
              <a:lnSpc>
                <a:spcPct val="115000"/>
              </a:lnSpc>
              <a:buClr>
                <a:schemeClr val="bg2"/>
              </a:buClr>
              <a:buFont typeface="Wingdings" panose="05000000000000000000" pitchFamily="2" charset="2"/>
              <a:buChar char="§"/>
            </a:pPr>
            <a:r>
              <a:rPr lang="en-IE" dirty="0" smtClean="0">
                <a:latin typeface="Times New Roman" panose="02020603050405020304" pitchFamily="18" charset="0"/>
              </a:rPr>
              <a:t>Estimate search, retrieval and copying - </a:t>
            </a:r>
            <a:r>
              <a:rPr lang="en-IE" dirty="0">
                <a:latin typeface="Times New Roman" panose="02020603050405020304" pitchFamily="18" charset="0"/>
              </a:rPr>
              <a:t>what is involved and will charges arise</a:t>
            </a:r>
            <a:r>
              <a:rPr lang="en-IE" dirty="0" smtClean="0">
                <a:latin typeface="Times New Roman" panose="02020603050405020304" pitchFamily="18" charset="0"/>
              </a:rPr>
              <a:t>?  </a:t>
            </a:r>
          </a:p>
          <a:p>
            <a:pPr>
              <a:lnSpc>
                <a:spcPct val="115000"/>
              </a:lnSpc>
              <a:buClr>
                <a:schemeClr val="bg2"/>
              </a:buClr>
              <a:buFont typeface="Wingdings" panose="05000000000000000000" pitchFamily="2" charset="2"/>
              <a:buChar char="§"/>
            </a:pPr>
            <a:r>
              <a:rPr lang="en-IE" dirty="0">
                <a:latin typeface="Times New Roman" panose="02020603050405020304" pitchFamily="18" charset="0"/>
              </a:rPr>
              <a:t>Liaise </a:t>
            </a:r>
            <a:r>
              <a:rPr lang="en-IE" dirty="0" smtClean="0">
                <a:latin typeface="Times New Roman" panose="02020603050405020304" pitchFamily="18" charset="0"/>
              </a:rPr>
              <a:t>with requester if necessary – clarification/deposit;</a:t>
            </a:r>
            <a:endParaRPr lang="en-IE" dirty="0">
              <a:latin typeface="Times New Roman" panose="02020603050405020304" pitchFamily="18" charset="0"/>
            </a:endParaRPr>
          </a:p>
          <a:p>
            <a:pPr eaLnBrk="1" hangingPunct="1">
              <a:lnSpc>
                <a:spcPct val="115000"/>
              </a:lnSpc>
              <a:buClr>
                <a:schemeClr val="bg2"/>
              </a:buClr>
              <a:buFont typeface="Wingdings" panose="05000000000000000000" pitchFamily="2" charset="2"/>
              <a:buChar char="§"/>
            </a:pPr>
            <a:r>
              <a:rPr lang="en-IE" dirty="0">
                <a:latin typeface="Times New Roman" panose="02020603050405020304" pitchFamily="18" charset="0"/>
              </a:rPr>
              <a:t>Third Party issues</a:t>
            </a:r>
            <a:r>
              <a:rPr lang="en-IE" dirty="0" smtClean="0">
                <a:latin typeface="Times New Roman" panose="02020603050405020304" pitchFamily="18" charset="0"/>
              </a:rPr>
              <a:t>?  </a:t>
            </a:r>
          </a:p>
          <a:p>
            <a:pPr eaLnBrk="1" hangingPunct="1">
              <a:lnSpc>
                <a:spcPct val="115000"/>
              </a:lnSpc>
              <a:buClr>
                <a:schemeClr val="bg2"/>
              </a:buClr>
              <a:buFont typeface="Wingdings" panose="05000000000000000000" pitchFamily="2" charset="2"/>
              <a:buChar char="§"/>
            </a:pPr>
            <a:r>
              <a:rPr lang="en-IE" dirty="0" smtClean="0">
                <a:latin typeface="Times New Roman" panose="02020603050405020304" pitchFamily="18" charset="0"/>
              </a:rPr>
              <a:t>Retrieve records and compile schedule;</a:t>
            </a:r>
            <a:endParaRPr lang="en-IE" dirty="0">
              <a:latin typeface="Times New Roman" panose="02020603050405020304" pitchFamily="18" charset="0"/>
            </a:endParaRPr>
          </a:p>
          <a:p>
            <a:pPr eaLnBrk="1" hangingPunct="1">
              <a:lnSpc>
                <a:spcPct val="115000"/>
              </a:lnSpc>
              <a:buClr>
                <a:schemeClr val="bg2"/>
              </a:buClr>
              <a:buFont typeface="Wingdings" panose="05000000000000000000" pitchFamily="2" charset="2"/>
              <a:buChar char="§"/>
            </a:pPr>
            <a:r>
              <a:rPr lang="en-IE" dirty="0" smtClean="0">
                <a:latin typeface="Times New Roman" panose="02020603050405020304" pitchFamily="18" charset="0"/>
              </a:rPr>
              <a:t>Make </a:t>
            </a:r>
            <a:r>
              <a:rPr lang="en-IE" dirty="0">
                <a:latin typeface="Times New Roman" panose="02020603050405020304" pitchFamily="18" charset="0"/>
              </a:rPr>
              <a:t>the decision on access or otherwise, to the </a:t>
            </a:r>
            <a:r>
              <a:rPr lang="en-IE" dirty="0" smtClean="0">
                <a:latin typeface="Times New Roman" panose="02020603050405020304" pitchFamily="18" charset="0"/>
              </a:rPr>
              <a:t>records;</a:t>
            </a:r>
          </a:p>
          <a:p>
            <a:pPr>
              <a:lnSpc>
                <a:spcPct val="115000"/>
              </a:lnSpc>
              <a:buClr>
                <a:schemeClr val="bg2"/>
              </a:buClr>
              <a:buFont typeface="Wingdings" panose="05000000000000000000" pitchFamily="2" charset="2"/>
              <a:buChar char="§"/>
            </a:pPr>
            <a:r>
              <a:rPr lang="en-IE" dirty="0" smtClean="0">
                <a:latin typeface="Times New Roman" panose="02020603050405020304" pitchFamily="18" charset="0"/>
              </a:rPr>
              <a:t>Issue decision </a:t>
            </a:r>
            <a:r>
              <a:rPr lang="en-IE" dirty="0">
                <a:latin typeface="Times New Roman" panose="02020603050405020304" pitchFamily="18" charset="0"/>
              </a:rPr>
              <a:t>letter within 4 weeks which </a:t>
            </a:r>
            <a:r>
              <a:rPr lang="en-IE" dirty="0" smtClean="0">
                <a:latin typeface="Times New Roman" panose="02020603050405020304" pitchFamily="18" charset="0"/>
              </a:rPr>
              <a:t>should contain a </a:t>
            </a:r>
            <a:r>
              <a:rPr lang="en-IE" dirty="0">
                <a:latin typeface="Times New Roman" panose="02020603050405020304" pitchFamily="18" charset="0"/>
              </a:rPr>
              <a:t>full explanation </a:t>
            </a:r>
            <a:r>
              <a:rPr lang="en-IE" dirty="0" smtClean="0">
                <a:latin typeface="Times New Roman" panose="02020603050405020304" pitchFamily="18" charset="0"/>
              </a:rPr>
              <a:t>of </a:t>
            </a:r>
            <a:r>
              <a:rPr lang="en-IE" dirty="0">
                <a:latin typeface="Times New Roman" panose="02020603050405020304" pitchFamily="18" charset="0"/>
              </a:rPr>
              <a:t>decision  including the </a:t>
            </a:r>
            <a:r>
              <a:rPr lang="en-IE" dirty="0" smtClean="0">
                <a:latin typeface="Times New Roman" panose="02020603050405020304" pitchFamily="18" charset="0"/>
              </a:rPr>
              <a:t>public </a:t>
            </a:r>
            <a:r>
              <a:rPr lang="en-IE" dirty="0">
                <a:latin typeface="Times New Roman" panose="02020603050405020304" pitchFamily="18" charset="0"/>
              </a:rPr>
              <a:t>interest arguments </a:t>
            </a:r>
            <a:r>
              <a:rPr lang="en-IE" dirty="0" smtClean="0">
                <a:latin typeface="Times New Roman" panose="02020603050405020304" pitchFamily="18" charset="0"/>
              </a:rPr>
              <a:t>examined, if applicable.</a:t>
            </a:r>
            <a:endParaRPr lang="en-IE" dirty="0">
              <a:latin typeface="Times New Roman" panose="02020603050405020304" pitchFamily="18" charset="0"/>
            </a:endParaRPr>
          </a:p>
          <a:p>
            <a:pPr eaLnBrk="1" hangingPunct="1">
              <a:lnSpc>
                <a:spcPct val="115000"/>
              </a:lnSpc>
              <a:buClr>
                <a:schemeClr val="bg2"/>
              </a:buClr>
              <a:buFont typeface="Wingdings" panose="05000000000000000000" pitchFamily="2" charset="2"/>
              <a:buChar char="§"/>
            </a:pPr>
            <a:endParaRPr lang="en-IE" dirty="0">
              <a:latin typeface="Times New Roman" panose="02020603050405020304" pitchFamily="18" charset="0"/>
            </a:endParaRPr>
          </a:p>
          <a:p>
            <a:endParaRPr lang="en-IE" dirty="0"/>
          </a:p>
        </p:txBody>
      </p:sp>
    </p:spTree>
    <p:extLst>
      <p:ext uri="{BB962C8B-B14F-4D97-AF65-F5344CB8AC3E}">
        <p14:creationId xmlns:p14="http://schemas.microsoft.com/office/powerpoint/2010/main" val="577956204"/>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1024</TotalTime>
  <Words>2046</Words>
  <Application>Microsoft Office PowerPoint</Application>
  <PresentationFormat>Widescreen</PresentationFormat>
  <Paragraphs>228</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Times New Roman</vt:lpstr>
      <vt:lpstr>Wingdings</vt:lpstr>
      <vt:lpstr>1_Default Design</vt:lpstr>
      <vt:lpstr> Freedom of Information Overview</vt:lpstr>
      <vt:lpstr>FOI Act 2014</vt:lpstr>
      <vt:lpstr>Provisions of the FOI Act </vt:lpstr>
      <vt:lpstr>Provisions of the FOI Act (Cont) </vt:lpstr>
      <vt:lpstr>Lead-in and Retrospection</vt:lpstr>
      <vt:lpstr>Rights under FOI</vt:lpstr>
      <vt:lpstr>FOI Process</vt:lpstr>
      <vt:lpstr>Role of FOI Officer</vt:lpstr>
      <vt:lpstr>Role of Decision-Maker</vt:lpstr>
      <vt:lpstr>Grounds for Refusal</vt:lpstr>
      <vt:lpstr>Administrative Grounds </vt:lpstr>
      <vt:lpstr>Exempt Records (Sections 28 – 41)</vt:lpstr>
      <vt:lpstr>Public Interest Test</vt:lpstr>
      <vt:lpstr>Restrictions</vt:lpstr>
      <vt:lpstr>Exempt/Part-exempt Bodies </vt:lpstr>
      <vt:lpstr>Exempt/Part-exempt Bodies (Cont)</vt:lpstr>
      <vt:lpstr>Fees and Charges</vt:lpstr>
      <vt:lpstr>Fees (Cont)</vt:lpstr>
      <vt:lpstr>Fees (Cont)</vt:lpstr>
      <vt:lpstr>Fees (Cont)</vt:lpstr>
      <vt:lpstr>Fees (Cont)</vt:lpstr>
      <vt:lpstr>Fees (Cont)</vt:lpstr>
      <vt:lpstr>Fees (Cont)</vt:lpstr>
      <vt:lpstr>Fees (Cont)</vt:lpstr>
      <vt:lpstr>More Key Points re Fees</vt:lpstr>
      <vt:lpstr>Internal Review</vt:lpstr>
      <vt:lpstr>Appeal to Information Commissioner</vt:lpstr>
      <vt:lpstr>Latest Position</vt:lpstr>
      <vt:lpstr>USEFUL WEBSITES </vt:lpstr>
    </vt:vector>
  </TitlesOfParts>
  <Company>DOF/PER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Task Force on Civil Service Renewal</dc:title>
  <dc:creator>Goulding, Corita</dc:creator>
  <cp:lastModifiedBy>Meiread Ashe</cp:lastModifiedBy>
  <cp:revision>91</cp:revision>
  <cp:lastPrinted>2015-01-29T10:17:40Z</cp:lastPrinted>
  <dcterms:created xsi:type="dcterms:W3CDTF">2013-11-12T10:33:19Z</dcterms:created>
  <dcterms:modified xsi:type="dcterms:W3CDTF">2015-11-18T16:19:26Z</dcterms:modified>
</cp:coreProperties>
</file>